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8" r:id="rId4"/>
    <p:sldId id="282" r:id="rId5"/>
    <p:sldId id="257" r:id="rId6"/>
    <p:sldId id="260" r:id="rId7"/>
    <p:sldId id="259" r:id="rId8"/>
    <p:sldId id="261" r:id="rId9"/>
    <p:sldId id="262" r:id="rId10"/>
    <p:sldId id="284" r:id="rId11"/>
    <p:sldId id="263" r:id="rId12"/>
    <p:sldId id="264" r:id="rId13"/>
    <p:sldId id="265" r:id="rId14"/>
    <p:sldId id="266" r:id="rId15"/>
    <p:sldId id="269" r:id="rId16"/>
    <p:sldId id="268" r:id="rId17"/>
    <p:sldId id="267" r:id="rId18"/>
    <p:sldId id="281" r:id="rId19"/>
    <p:sldId id="270" r:id="rId20"/>
    <p:sldId id="272" r:id="rId21"/>
    <p:sldId id="271" r:id="rId22"/>
    <p:sldId id="274" r:id="rId23"/>
    <p:sldId id="273" r:id="rId24"/>
    <p:sldId id="283" r:id="rId25"/>
    <p:sldId id="275" r:id="rId26"/>
    <p:sldId id="278" r:id="rId27"/>
    <p:sldId id="277" r:id="rId28"/>
    <p:sldId id="280" r:id="rId29"/>
    <p:sldId id="279" r:id="rId30"/>
    <p:sldId id="28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31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8576" y="0"/>
            <a:ext cx="12220575" cy="687387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3513"/>
            <a:ext cx="12192000" cy="685448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82FCB-0CB5-4046-86E5-7B5BAA60B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2FCBE-75E9-4E23-8620-7305B61E894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948191"/>
            <a:ext cx="9144000" cy="1664380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家居日常行为安全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255656" y="3413351"/>
            <a:ext cx="4412344" cy="476477"/>
          </a:xfrm>
        </p:spPr>
        <p:txBody>
          <a:bodyPr>
            <a:noAutofit/>
          </a:bodyPr>
          <a:lstStyle/>
          <a:p>
            <a:r>
              <a:rPr lang="en-US" altLang="zh-CN" sz="4400" b="1" dirty="0" smtClean="0">
                <a:solidFill>
                  <a:srgbClr val="0070C0"/>
                </a:solidFill>
              </a:rPr>
              <a:t>---</a:t>
            </a:r>
            <a:r>
              <a:rPr lang="zh-CN" altLang="en-US" sz="4400" b="1" dirty="0" smtClean="0">
                <a:solidFill>
                  <a:srgbClr val="0070C0"/>
                </a:solidFill>
              </a:rPr>
              <a:t>二月专题讲座</a:t>
            </a:r>
            <a:endParaRPr lang="zh-CN" altLang="en-US"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Group 3"/>
          <p:cNvGrpSpPr/>
          <p:nvPr/>
        </p:nvGrpSpPr>
        <p:grpSpPr bwMode="auto">
          <a:xfrm>
            <a:off x="3790951" y="4332288"/>
            <a:ext cx="5089525" cy="469900"/>
            <a:chOff x="0" y="0"/>
            <a:chExt cx="3206" cy="338"/>
          </a:xfrm>
          <a:solidFill>
            <a:schemeClr val="accent4"/>
          </a:solidFill>
        </p:grpSpPr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0" y="0"/>
              <a:ext cx="3206" cy="338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10" y="6"/>
              <a:ext cx="3187" cy="152"/>
            </a:xfrm>
            <a:prstGeom prst="roundRect">
              <a:avLst>
                <a:gd name="adj" fmla="val 28356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3318" name="Group 6"/>
          <p:cNvGrpSpPr/>
          <p:nvPr/>
        </p:nvGrpSpPr>
        <p:grpSpPr bwMode="auto">
          <a:xfrm>
            <a:off x="3790951" y="3670300"/>
            <a:ext cx="5089525" cy="469900"/>
            <a:chOff x="0" y="0"/>
            <a:chExt cx="3206" cy="338"/>
          </a:xfrm>
          <a:solidFill>
            <a:srgbClr val="002060"/>
          </a:solidFill>
        </p:grpSpPr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0" y="0"/>
              <a:ext cx="3206" cy="338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10" y="6"/>
              <a:ext cx="3187" cy="152"/>
            </a:xfrm>
            <a:prstGeom prst="roundRect">
              <a:avLst>
                <a:gd name="adj" fmla="val 28356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3324" name="Group 12"/>
          <p:cNvGrpSpPr/>
          <p:nvPr/>
        </p:nvGrpSpPr>
        <p:grpSpPr bwMode="auto">
          <a:xfrm>
            <a:off x="3790951" y="3014663"/>
            <a:ext cx="5089525" cy="469900"/>
            <a:chOff x="0" y="0"/>
            <a:chExt cx="3206" cy="338"/>
          </a:xfrm>
        </p:grpSpPr>
        <p:sp>
          <p:nvSpPr>
            <p:cNvPr id="13325" name="AutoShape 13"/>
            <p:cNvSpPr>
              <a:spLocks noChangeArrowheads="1"/>
            </p:cNvSpPr>
            <p:nvPr/>
          </p:nvSpPr>
          <p:spPr bwMode="auto">
            <a:xfrm>
              <a:off x="0" y="0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26" name="AutoShape 14"/>
            <p:cNvSpPr>
              <a:spLocks noChangeArrowheads="1"/>
            </p:cNvSpPr>
            <p:nvPr/>
          </p:nvSpPr>
          <p:spPr bwMode="auto">
            <a:xfrm>
              <a:off x="10" y="6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1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3327" name="Group 15"/>
          <p:cNvGrpSpPr/>
          <p:nvPr/>
        </p:nvGrpSpPr>
        <p:grpSpPr bwMode="auto">
          <a:xfrm>
            <a:off x="3790951" y="2352675"/>
            <a:ext cx="5089525" cy="469900"/>
            <a:chOff x="0" y="0"/>
            <a:chExt cx="3206" cy="338"/>
          </a:xfrm>
          <a:solidFill>
            <a:schemeClr val="accent2"/>
          </a:solidFill>
        </p:grpSpPr>
        <p:sp>
          <p:nvSpPr>
            <p:cNvPr id="13328" name="AutoShape 16"/>
            <p:cNvSpPr>
              <a:spLocks noChangeArrowheads="1"/>
            </p:cNvSpPr>
            <p:nvPr/>
          </p:nvSpPr>
          <p:spPr bwMode="auto">
            <a:xfrm>
              <a:off x="0" y="0"/>
              <a:ext cx="3206" cy="338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29" name="AutoShape 17"/>
            <p:cNvSpPr>
              <a:spLocks noChangeArrowheads="1"/>
            </p:cNvSpPr>
            <p:nvPr/>
          </p:nvSpPr>
          <p:spPr bwMode="auto">
            <a:xfrm>
              <a:off x="10" y="6"/>
              <a:ext cx="3187" cy="152"/>
            </a:xfrm>
            <a:prstGeom prst="roundRect">
              <a:avLst>
                <a:gd name="adj" fmla="val 28356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2453174" y="1784932"/>
            <a:ext cx="7239000" cy="4210050"/>
          </a:xfrm>
          <a:prstGeom prst="roundRect">
            <a:avLst>
              <a:gd name="adj" fmla="val 7315"/>
            </a:avLst>
          </a:prstGeom>
          <a:noFill/>
          <a:ln w="19050" cap="rnd">
            <a:solidFill>
              <a:schemeClr val="hlink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>
            <a:off x="4591050" y="3100389"/>
            <a:ext cx="3505200" cy="333375"/>
          </a:xfrm>
          <a:prstGeom prst="roundRect">
            <a:avLst>
              <a:gd name="adj" fmla="val 757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zh-CN" altLang="en-US" b="1" dirty="0" smtClean="0">
                <a:solidFill>
                  <a:srgbClr val="FFFFFF"/>
                </a:solidFill>
                <a:ea typeface="宋体" pitchFamily="2" charset="-122"/>
              </a:rPr>
              <a:t>家庭煤气使用安全</a:t>
            </a:r>
            <a:endParaRPr lang="zh-CN" altLang="en-US" b="1" dirty="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13332" name="AutoShape 20"/>
          <p:cNvSpPr>
            <a:spLocks noChangeArrowheads="1"/>
          </p:cNvSpPr>
          <p:nvPr/>
        </p:nvSpPr>
        <p:spPr bwMode="auto">
          <a:xfrm>
            <a:off x="4591050" y="3744914"/>
            <a:ext cx="3505200" cy="333375"/>
          </a:xfrm>
          <a:prstGeom prst="roundRect">
            <a:avLst>
              <a:gd name="adj" fmla="val 757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zh-CN" altLang="en-US" b="1" dirty="0">
                <a:solidFill>
                  <a:srgbClr val="FFFFFF"/>
                </a:solidFill>
                <a:ea typeface="宋体" pitchFamily="2" charset="-122"/>
              </a:rPr>
              <a:t>家庭防火须知</a:t>
            </a:r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4591050" y="4410076"/>
            <a:ext cx="3505200" cy="333375"/>
          </a:xfrm>
          <a:prstGeom prst="roundRect">
            <a:avLst>
              <a:gd name="adj" fmla="val 757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zh-CN" altLang="en-US" b="1" dirty="0" smtClean="0">
                <a:solidFill>
                  <a:srgbClr val="FFFFFF"/>
                </a:solidFill>
                <a:ea typeface="宋体" pitchFamily="2" charset="-122"/>
              </a:rPr>
              <a:t>食品安全小常识</a:t>
            </a:r>
            <a:endParaRPr lang="zh-CN" altLang="en-US" b="1" dirty="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13336" name="AutoShape 24"/>
          <p:cNvSpPr>
            <a:spLocks noChangeArrowheads="1"/>
          </p:cNvSpPr>
          <p:nvPr/>
        </p:nvSpPr>
        <p:spPr bwMode="auto">
          <a:xfrm>
            <a:off x="4591050" y="2435226"/>
            <a:ext cx="3505200" cy="333375"/>
          </a:xfrm>
          <a:prstGeom prst="roundRect">
            <a:avLst>
              <a:gd name="adj" fmla="val 757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zh-CN" altLang="en-US" b="1" dirty="0">
                <a:solidFill>
                  <a:srgbClr val="FFFFFF"/>
                </a:solidFill>
                <a:ea typeface="宋体" pitchFamily="2" charset="-122"/>
              </a:rPr>
              <a:t> </a:t>
            </a:r>
            <a:r>
              <a:rPr lang="zh-CN" altLang="en-US" b="1" dirty="0" smtClean="0">
                <a:solidFill>
                  <a:srgbClr val="FFFFFF"/>
                </a:solidFill>
                <a:ea typeface="宋体" pitchFamily="2" charset="-122"/>
              </a:rPr>
              <a:t>家庭安全用电常识</a:t>
            </a:r>
            <a:endParaRPr lang="zh-CN" altLang="en-US" b="1" dirty="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" name="流程图: 联系 1"/>
          <p:cNvSpPr/>
          <p:nvPr/>
        </p:nvSpPr>
        <p:spPr>
          <a:xfrm>
            <a:off x="3082926" y="3023004"/>
            <a:ext cx="663576" cy="4699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2</a:t>
            </a:r>
            <a:endParaRPr lang="zh-CN" altLang="en-US" b="1" dirty="0"/>
          </a:p>
        </p:txBody>
      </p:sp>
      <p:sp>
        <p:nvSpPr>
          <p:cNvPr id="25" name="流程图: 联系 24"/>
          <p:cNvSpPr/>
          <p:nvPr/>
        </p:nvSpPr>
        <p:spPr>
          <a:xfrm>
            <a:off x="3087688" y="4340629"/>
            <a:ext cx="663576" cy="469900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4</a:t>
            </a:r>
            <a:endParaRPr lang="zh-CN" altLang="en-US" b="1" dirty="0"/>
          </a:p>
        </p:txBody>
      </p:sp>
      <p:sp>
        <p:nvSpPr>
          <p:cNvPr id="26" name="流程图: 联系 25"/>
          <p:cNvSpPr/>
          <p:nvPr/>
        </p:nvSpPr>
        <p:spPr>
          <a:xfrm>
            <a:off x="3082926" y="3670300"/>
            <a:ext cx="663576" cy="46990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3</a:t>
            </a:r>
            <a:endParaRPr lang="zh-CN" altLang="en-US" b="1" dirty="0"/>
          </a:p>
        </p:txBody>
      </p:sp>
      <p:sp>
        <p:nvSpPr>
          <p:cNvPr id="29" name="流程图: 联系 28"/>
          <p:cNvSpPr/>
          <p:nvPr/>
        </p:nvSpPr>
        <p:spPr>
          <a:xfrm>
            <a:off x="3082926" y="2352675"/>
            <a:ext cx="663576" cy="469900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1</a:t>
            </a:r>
            <a:endParaRPr lang="zh-CN" altLang="en-US" b="1" dirty="0"/>
          </a:p>
        </p:txBody>
      </p:sp>
      <p:grpSp>
        <p:nvGrpSpPr>
          <p:cNvPr id="30" name="Group 6"/>
          <p:cNvGrpSpPr/>
          <p:nvPr/>
        </p:nvGrpSpPr>
        <p:grpSpPr bwMode="auto">
          <a:xfrm>
            <a:off x="3806826" y="5056187"/>
            <a:ext cx="5089525" cy="469900"/>
            <a:chOff x="0" y="0"/>
            <a:chExt cx="3206" cy="338"/>
          </a:xfrm>
        </p:grpSpPr>
        <p:sp>
          <p:nvSpPr>
            <p:cNvPr id="31" name="AutoShape 7"/>
            <p:cNvSpPr>
              <a:spLocks noChangeArrowheads="1"/>
            </p:cNvSpPr>
            <p:nvPr/>
          </p:nvSpPr>
          <p:spPr bwMode="auto">
            <a:xfrm>
              <a:off x="0" y="0"/>
              <a:ext cx="3206" cy="338"/>
            </a:xfrm>
            <a:prstGeom prst="roundRect">
              <a:avLst>
                <a:gd name="adj" fmla="val 16667"/>
              </a:avLst>
            </a:prstGeom>
            <a:solidFill>
              <a:srgbClr val="88B42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10" y="6"/>
              <a:ext cx="3187" cy="152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88B42B">
                    <a:alpha val="70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3" name="流程图: 联系 32"/>
          <p:cNvSpPr/>
          <p:nvPr/>
        </p:nvSpPr>
        <p:spPr>
          <a:xfrm>
            <a:off x="3082926" y="5040894"/>
            <a:ext cx="663576" cy="469900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5</a:t>
            </a:r>
            <a:endParaRPr lang="zh-CN" altLang="en-US" b="1" dirty="0"/>
          </a:p>
        </p:txBody>
      </p:sp>
      <p:sp>
        <p:nvSpPr>
          <p:cNvPr id="34" name="AutoShape 20"/>
          <p:cNvSpPr>
            <a:spLocks noChangeArrowheads="1"/>
          </p:cNvSpPr>
          <p:nvPr/>
        </p:nvSpPr>
        <p:spPr bwMode="auto">
          <a:xfrm>
            <a:off x="4591050" y="5117497"/>
            <a:ext cx="3505200" cy="333375"/>
          </a:xfrm>
          <a:prstGeom prst="roundRect">
            <a:avLst>
              <a:gd name="adj" fmla="val 757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zh-CN" altLang="en-US" b="1" dirty="0" smtClean="0">
                <a:solidFill>
                  <a:srgbClr val="FFFFFF"/>
                </a:solidFill>
                <a:ea typeface="宋体" pitchFamily="2" charset="-122"/>
              </a:rPr>
              <a:t>刀具的使用安全</a:t>
            </a:r>
            <a:endParaRPr lang="zh-CN" altLang="en-US" b="1" dirty="0">
              <a:solidFill>
                <a:srgbClr val="FFFFFF"/>
              </a:solidFill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6" grpId="0" animBg="1"/>
      <p:bldP spid="29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2888344" y="3517219"/>
            <a:ext cx="6647542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0070C0"/>
                </a:solidFill>
              </a:rPr>
              <a:t>一、家庭安全用电常识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一、家庭安全用电常识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36914" y="1646757"/>
            <a:ext cx="423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1</a:t>
            </a:r>
            <a:r>
              <a:rPr lang="zh-CN" altLang="en-US" dirty="0" smtClean="0">
                <a:solidFill>
                  <a:srgbClr val="0070C0"/>
                </a:solidFill>
              </a:rPr>
              <a:t>、认识了解电源总开关，学会在紧急情况关断总电源；</a:t>
            </a:r>
          </a:p>
        </p:txBody>
      </p:sp>
      <p:sp>
        <p:nvSpPr>
          <p:cNvPr id="7" name="矩形 6"/>
          <p:cNvSpPr/>
          <p:nvPr/>
        </p:nvSpPr>
        <p:spPr>
          <a:xfrm>
            <a:off x="6662056" y="1646756"/>
            <a:ext cx="4818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2</a:t>
            </a:r>
            <a:r>
              <a:rPr lang="zh-CN" altLang="en-US" dirty="0" smtClean="0">
                <a:solidFill>
                  <a:srgbClr val="0070C0"/>
                </a:solidFill>
              </a:rPr>
              <a:t>、不用手或导电物（如图钉、钉子、别针等金属制品）去接触、探试电源插座内部；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83772" y="2778703"/>
            <a:ext cx="5122275" cy="35022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50154" y="2778703"/>
            <a:ext cx="4521088" cy="35022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一、家庭安全用电常识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36914" y="1646757"/>
            <a:ext cx="423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3</a:t>
            </a:r>
            <a:r>
              <a:rPr lang="zh-CN" altLang="en-US" dirty="0" smtClean="0">
                <a:solidFill>
                  <a:srgbClr val="0070C0"/>
                </a:solidFill>
              </a:rPr>
              <a:t>、不用湿手触摸电器，不用湿布擦拭电器；</a:t>
            </a:r>
          </a:p>
        </p:txBody>
      </p:sp>
      <p:sp>
        <p:nvSpPr>
          <p:cNvPr id="7" name="矩形 6"/>
          <p:cNvSpPr/>
          <p:nvPr/>
        </p:nvSpPr>
        <p:spPr>
          <a:xfrm>
            <a:off x="6241141" y="1369757"/>
            <a:ext cx="4818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4</a:t>
            </a:r>
            <a:r>
              <a:rPr lang="zh-CN" altLang="en-US" dirty="0" smtClean="0">
                <a:solidFill>
                  <a:srgbClr val="0070C0"/>
                </a:solidFill>
              </a:rPr>
              <a:t>、电器使用完毕后应拔掉电源插头；插拔电源插头时不要用力拉拽电线，以防止电线的绝缘层受损造成触电；电线的绝缘皮剥落，要及时更换新线或者用绝缘胶布包好；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83772" y="2570086"/>
            <a:ext cx="5380610" cy="33529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18" b="8196"/>
          <a:stretch>
            <a:fillRect/>
          </a:stretch>
        </p:blipFill>
        <p:spPr>
          <a:xfrm>
            <a:off x="5956988" y="2570085"/>
            <a:ext cx="4732013" cy="33529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一、家庭安全用电常识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24000" y="2070810"/>
            <a:ext cx="4238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5</a:t>
            </a:r>
            <a:r>
              <a:rPr lang="zh-CN" altLang="en-US" sz="2400" dirty="0" smtClean="0">
                <a:solidFill>
                  <a:srgbClr val="0070C0"/>
                </a:solidFill>
              </a:rPr>
              <a:t>、发现有人触电要设法及时关断电源；或者用干燥的木棍等物将触电者与带电的电器分开，不要用手去直接救人；年龄小的同学遇到这种情况，应呼喊成年人相助，不要自己处理，以防触电；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380923" y="2070810"/>
            <a:ext cx="4717637" cy="3071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一、家庭安全用电常识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78171" y="2052744"/>
            <a:ext cx="34689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</a:rPr>
              <a:t>6</a:t>
            </a:r>
            <a:r>
              <a:rPr lang="zh-CN" altLang="en-US" sz="2800" dirty="0" smtClean="0">
                <a:solidFill>
                  <a:srgbClr val="0070C0"/>
                </a:solidFill>
              </a:rPr>
              <a:t>、不随意拆卸、安装电源线路、插座、插头等。哪怕安装灯泡等简单的事情，也要先关断电源，并在家长的指导下进行；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05554" y="1879921"/>
            <a:ext cx="4874331" cy="3885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一、家庭安全用电常识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20800" y="2215953"/>
            <a:ext cx="4238172" cy="2337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</a:rPr>
              <a:t>7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、使用中发现电器有冒烟、冒火花、发出焦糊的异味等情况，应立即关掉电源开关，停止使用；</a:t>
            </a:r>
            <a:endParaRPr lang="zh-CN" altLang="en-US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>
                <a:solidFill>
                  <a:srgbClr val="0070C0"/>
                </a:solidFill>
              </a:rPr>
              <a:t>8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、睡觉前或离家时切断电器电源。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2172" y="1620867"/>
            <a:ext cx="5309786" cy="3823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2888344" y="3517219"/>
            <a:ext cx="6647542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51429" y="1814286"/>
            <a:ext cx="89988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rgbClr val="0070C0"/>
                </a:solidFill>
              </a:rPr>
              <a:t>煤气灶附近不能堆放东西  在煤气灶的附近不要堆放废纸、塑料品、竹篮、食用油等容易燃烧的物品和其他杂物，防止万一煤气起火后，这些杂物助燃，扩大火势。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rgbClr val="0070C0"/>
                </a:solidFill>
              </a:rPr>
              <a:t>煤气不能空烧  使用煤气要做到用好就关，要用再点，不要让煤气空烧，亦不要为了怕麻烦而让煤气空烧。因为现在家庭都会开启抽油烟机，厨房通风好，万一火焰被风吹熄就会造成煤气泄漏。</a:t>
            </a:r>
            <a:endParaRPr lang="en-US" altLang="zh-CN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rgbClr val="0070C0"/>
                </a:solidFill>
              </a:rPr>
              <a:t>煤气灶点火煮东西时，人不能离开  煤气灶上煮东西时，人不能离开，以防止火被风吹灭或被锅中溢出的水浇灭，造成煤气大量泄漏而发生火灾。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51429" y="1814286"/>
            <a:ext cx="89988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rgbClr val="0070C0"/>
                </a:solidFill>
              </a:rPr>
              <a:t>长期不在家的要关闭煤气表前总阀门，使用燃气器具（如煤气灶、燃气热水器等），应充分保证室内的通风，保持足够的氧气，防止煤气中毒。 使用燃气时，要保持厨房通风，使用完毕后一定要关闭灶前阀，家中长时间不使用燃气或无人时请关闭燃气表前总阀门。</a:t>
            </a:r>
            <a:endParaRPr lang="en-US" altLang="zh-CN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rgbClr val="0070C0"/>
                </a:solidFill>
              </a:rPr>
              <a:t>对灶具胶管经常进行检查：连接灶具的胶管会自然老化，当发现胶管老化变硬、破损或被烤焦时，应及时更换胶管，一般情况下，胶管使用两年左右就应更换新的，胶管使用时要保持平直，不可曲折或压扁而导致气小或供气中断，平时还应注意检查胶管，防止胶管因被老鼠、猫、狗咬坏而导致漏气； 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11086" y="1161142"/>
            <a:ext cx="8998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rgbClr val="0070C0"/>
                </a:solidFill>
              </a:rPr>
              <a:t>如果煤气发现煤气泄漏了怎么办呢</a:t>
            </a:r>
            <a:r>
              <a:rPr lang="zh-CN" altLang="en-US" sz="2400" dirty="0">
                <a:solidFill>
                  <a:srgbClr val="0070C0"/>
                </a:solidFill>
              </a:rPr>
              <a:t>？</a:t>
            </a:r>
          </a:p>
        </p:txBody>
      </p:sp>
      <p:sp>
        <p:nvSpPr>
          <p:cNvPr id="2" name="矩形 1"/>
          <p:cNvSpPr/>
          <p:nvPr/>
        </p:nvSpPr>
        <p:spPr>
          <a:xfrm>
            <a:off x="1640114" y="1693408"/>
            <a:ext cx="894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</a:rPr>
              <a:t>1</a:t>
            </a:r>
            <a:r>
              <a:rPr lang="zh-CN" altLang="en-US" sz="2000" dirty="0" smtClean="0">
                <a:solidFill>
                  <a:srgbClr val="0070C0"/>
                </a:solidFill>
              </a:rPr>
              <a:t>、首先应绝对禁止一切能引起火花的行为，比如打开或关闭电灯、抽油烟机、排风扇等家用电器。因为火花会引起煤气的燃烧，容易发生火灾；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47105" y="2471895"/>
            <a:ext cx="6450152" cy="41308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2" name="矩形 1"/>
          <p:cNvSpPr/>
          <p:nvPr/>
        </p:nvSpPr>
        <p:spPr>
          <a:xfrm>
            <a:off x="1886857" y="1616463"/>
            <a:ext cx="894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</a:rPr>
              <a:t>2</a:t>
            </a:r>
            <a:r>
              <a:rPr lang="zh-CN" altLang="en-US" sz="2000" dirty="0" smtClean="0">
                <a:solidFill>
                  <a:srgbClr val="0070C0"/>
                </a:solidFill>
              </a:rPr>
              <a:t>、立刻关闭煤气的总阀门，停止煤气的继续泄漏；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143230" y="2365016"/>
            <a:ext cx="5420198" cy="3703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2" name="矩形 1"/>
          <p:cNvSpPr/>
          <p:nvPr/>
        </p:nvSpPr>
        <p:spPr>
          <a:xfrm>
            <a:off x="1567543" y="1308687"/>
            <a:ext cx="894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</a:rPr>
              <a:t>、用湿毛巾捂住鼻子和嘴，并尽快打开窗户，让新鲜空气进来，这样可以大大降低室内煤气的浓度，如果窗户是铁质的，千万不要开窗，因为铁质的窗摩擦时可能产生火花而引起爆炸；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63167" y="2324350"/>
            <a:ext cx="4795461" cy="40417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2" name="矩形 1"/>
          <p:cNvSpPr/>
          <p:nvPr/>
        </p:nvSpPr>
        <p:spPr>
          <a:xfrm>
            <a:off x="1901372" y="1162914"/>
            <a:ext cx="894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</a:rPr>
              <a:t>4</a:t>
            </a:r>
            <a:r>
              <a:rPr lang="zh-CN" altLang="en-US" sz="2000" dirty="0" smtClean="0">
                <a:solidFill>
                  <a:srgbClr val="0070C0"/>
                </a:solidFill>
              </a:rPr>
              <a:t>、关上厨房门，避免煤气进入客厅和卧室内；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1688" y="2329323"/>
            <a:ext cx="7016935" cy="36360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783772" y="628876"/>
            <a:ext cx="4383314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二、家庭煤气使用安全</a:t>
            </a:r>
          </a:p>
        </p:txBody>
      </p:sp>
      <p:sp>
        <p:nvSpPr>
          <p:cNvPr id="2" name="矩形 1"/>
          <p:cNvSpPr/>
          <p:nvPr/>
        </p:nvSpPr>
        <p:spPr>
          <a:xfrm>
            <a:off x="1422400" y="1308687"/>
            <a:ext cx="894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</a:rPr>
              <a:t>5</a:t>
            </a:r>
            <a:r>
              <a:rPr lang="zh-CN" altLang="en-US" sz="2000" dirty="0" smtClean="0">
                <a:solidFill>
                  <a:srgbClr val="0070C0"/>
                </a:solidFill>
              </a:rPr>
              <a:t>、赶紧去找邻居或小区物业，请他们帮忙打电话给煤气公司；</a:t>
            </a:r>
            <a:endParaRPr lang="zh-CN" altLang="en-US" sz="2000" dirty="0" smtClean="0">
              <a:solidFill>
                <a:srgbClr val="0070C0"/>
              </a:solidFill>
            </a:endParaRPr>
          </a:p>
          <a:p>
            <a:r>
              <a:rPr lang="en-US" altLang="zh-CN" sz="2000" dirty="0" smtClean="0">
                <a:solidFill>
                  <a:srgbClr val="0070C0"/>
                </a:solidFill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</a:rPr>
              <a:t>、如果你看到煤气的钢瓶阀门处已经着火，千万不要慌，应尽快关闭阀门，不要因为害怕而把钢瓶弄到屋外任其燃烧，这样反而会引起爆炸。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714906" y="2471895"/>
            <a:ext cx="5471152" cy="3672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2888344" y="3517219"/>
            <a:ext cx="6647542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0070C0"/>
                </a:solidFill>
              </a:rPr>
              <a:t>三、家庭防火须知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57942" y="595086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三、家庭防火须知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06287" y="2059579"/>
            <a:ext cx="46300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</a:rPr>
              <a:t>1</a:t>
            </a:r>
            <a:r>
              <a:rPr lang="zh-CN" altLang="en-US" sz="2800" dirty="0" smtClean="0">
                <a:solidFill>
                  <a:srgbClr val="0070C0"/>
                </a:solidFill>
              </a:rPr>
              <a:t>、及时清理家里的易燃易爆物品，把蜡烛、打火机等明火照明看管好，不要在阳台上、楼道内焚烧纸片，不要燃放烟花爆竹；点燃的蜡烛、蚊香要放在专用的架台上，不能靠近窗帘、蚊帐等可燃物，防止意外发生</a:t>
            </a:r>
            <a:r>
              <a:rPr lang="zh-CN" altLang="en-US" sz="1600" dirty="0" smtClean="0">
                <a:solidFill>
                  <a:srgbClr val="0070C0"/>
                </a:solidFill>
              </a:rPr>
              <a:t>。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281734" y="2500251"/>
            <a:ext cx="4505334" cy="2658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57942" y="638629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三、家庭防火须知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86287" y="2204722"/>
            <a:ext cx="4630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</a:rPr>
              <a:t>2</a:t>
            </a:r>
            <a:r>
              <a:rPr lang="zh-CN" altLang="en-US" sz="2800" dirty="0" smtClean="0">
                <a:solidFill>
                  <a:srgbClr val="0070C0"/>
                </a:solidFill>
              </a:rPr>
              <a:t>、一旦发现燃气泄漏，要及时关紧阀门，打开门窗通风，并迅速撤到室外，切勿触动包括电话在内的任何电器开关，更不要在室内使用明火检查是否漏气。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" r="-1058" b="23214"/>
          <a:stretch>
            <a:fillRect/>
          </a:stretch>
        </p:blipFill>
        <p:spPr>
          <a:xfrm>
            <a:off x="1825172" y="1803400"/>
            <a:ext cx="3748314" cy="3837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57942" y="595086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三、家庭防火须知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06287" y="2059579"/>
            <a:ext cx="46300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</a:rPr>
              <a:t>3</a:t>
            </a:r>
            <a:r>
              <a:rPr lang="zh-CN" altLang="en-US" sz="2800" dirty="0" smtClean="0">
                <a:solidFill>
                  <a:srgbClr val="0070C0"/>
                </a:solidFill>
              </a:rPr>
              <a:t>、不要用湿手、湿布触摸、擦拭电器外壳，更不要在电线上晾衣服或悬挂物体，或将电线直接挂在铁钉上；发现绝缘层损坏的电线、灯头、开关、插座要及时告诉大人，自己不能乱动；万一遇电器设备着火，要迅速切断电源再灭火。</a:t>
            </a:r>
            <a:r>
              <a:rPr lang="zh-CN" altLang="en-US" sz="1600" dirty="0" smtClean="0">
                <a:solidFill>
                  <a:srgbClr val="0070C0"/>
                </a:solidFill>
              </a:rPr>
              <a:t>。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63700" y="2059579"/>
            <a:ext cx="4589672" cy="32443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57942" y="595086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三、家庭防火须知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62744" y="1754779"/>
            <a:ext cx="46300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</a:rPr>
              <a:t>4</a:t>
            </a:r>
            <a:r>
              <a:rPr lang="zh-CN" altLang="en-US" sz="2800" dirty="0" smtClean="0">
                <a:solidFill>
                  <a:srgbClr val="0070C0"/>
                </a:solidFill>
              </a:rPr>
              <a:t>、火灾发生时，早报警很重要。让孩子记住，报警时尽量讲清楚火灾发生的具体方位，在消防车未到之前要积极自救，先救火再搬运财物。保持冷静，积极寻找能够迅速逃生的办法，逃生时不要拥挤；烟雾较浓时宜用膝、肘着地，匍匐前进，呼吸要小而浅。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7746" y="1943464"/>
            <a:ext cx="4047626" cy="4047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57942" y="595086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三、家庭防火须知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68573" y="1798322"/>
            <a:ext cx="51670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</a:rPr>
              <a:t>5</a:t>
            </a:r>
            <a:r>
              <a:rPr lang="zh-CN" altLang="en-US" sz="2800" dirty="0" smtClean="0">
                <a:solidFill>
                  <a:srgbClr val="0070C0"/>
                </a:solidFill>
              </a:rPr>
              <a:t>、如果逃生的通道被火封住了，要立刻将被单、台布等撕成布条结成绳索系牢窗户，再用布护住手心顺绳滑下。如果邻室内起火，千万不要开门，要立即跑到阳台打开窗户呼救或逃生。如果非要上楼，必须屏住呼吸；逃离时，要用湿毛巾、湿衣服等掩住口鼻逃出。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3730" y="1798322"/>
            <a:ext cx="3467867" cy="40782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3831772" y="3517219"/>
            <a:ext cx="6647542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0070C0"/>
                </a:solidFill>
              </a:rPr>
              <a:t>四、食品安全常识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57942" y="638629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四、食品安全常识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8514" y="2289759"/>
            <a:ext cx="404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1</a:t>
            </a:r>
            <a:r>
              <a:rPr lang="zh-CN" altLang="en-US" sz="2400" dirty="0" smtClean="0">
                <a:solidFill>
                  <a:srgbClr val="0070C0"/>
                </a:solidFill>
              </a:rPr>
              <a:t>、购买食物时，注意食品包装有无生产厂家、生产日期，是否过保质期，食品原料、营养成分是否标明，有无</a:t>
            </a:r>
            <a:r>
              <a:rPr lang="en-US" altLang="zh-CN" sz="2400" dirty="0" smtClean="0">
                <a:solidFill>
                  <a:srgbClr val="0070C0"/>
                </a:solidFill>
              </a:rPr>
              <a:t>QS</a:t>
            </a:r>
            <a:r>
              <a:rPr lang="zh-CN" altLang="en-US" sz="2400" dirty="0" smtClean="0">
                <a:solidFill>
                  <a:srgbClr val="0070C0"/>
                </a:solidFill>
              </a:rPr>
              <a:t>标识，不能购买三无产品。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5627" y="1825302"/>
            <a:ext cx="5407631" cy="35014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57942" y="638629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四、食品安全常识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68143" y="2003984"/>
            <a:ext cx="46627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2</a:t>
            </a:r>
            <a:r>
              <a:rPr lang="zh-CN" altLang="en-US" sz="2400" dirty="0" smtClean="0">
                <a:solidFill>
                  <a:srgbClr val="0070C0"/>
                </a:solidFill>
              </a:rPr>
              <a:t>、打开食品包装，检查食品是否具有它应有的感官性状。不能食用腐败变质、油脂酸败、霉变、生虫、污秽不洁、混有异物或者其他感官性状异常的食品，若蛋白质类食品发粘，渍脂类食品有嚎味，碳水化合物有发酵的气味或饮料有异常沉淀物等等均不能食用。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9343" y="2003984"/>
            <a:ext cx="3153229" cy="35736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57942" y="638629"/>
            <a:ext cx="438331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四、食品安全常识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8514" y="2289759"/>
            <a:ext cx="40494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70C0"/>
                </a:solidFill>
              </a:rPr>
              <a:t>3</a:t>
            </a:r>
            <a:r>
              <a:rPr lang="zh-CN" altLang="en-US" sz="2800" dirty="0" smtClean="0">
                <a:solidFill>
                  <a:srgbClr val="0070C0"/>
                </a:solidFill>
              </a:rPr>
              <a:t>、注意个人卫生，饭前便后洗手，自己的餐具洗净消毒，不用不洁容器盛装食品，不在食堂乱扔垃圾防止蚊蝇孳生。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5835" y="2041524"/>
            <a:ext cx="4228327" cy="33577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2888344" y="3517219"/>
            <a:ext cx="6647542" cy="532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0070C0"/>
                </a:solidFill>
              </a:rPr>
              <a:t>五、刀具的使用安全</a:t>
            </a:r>
            <a:endParaRPr lang="zh-CN" altLang="en-US" sz="40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28913" y="537029"/>
            <a:ext cx="7053944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0070C0"/>
                </a:solidFill>
              </a:rPr>
              <a:t>五、刀具的使用安全</a:t>
            </a:r>
          </a:p>
        </p:txBody>
      </p:sp>
      <p:sp>
        <p:nvSpPr>
          <p:cNvPr id="6" name="矩形 5"/>
          <p:cNvSpPr/>
          <p:nvPr/>
        </p:nvSpPr>
        <p:spPr>
          <a:xfrm>
            <a:off x="1274732" y="1720333"/>
            <a:ext cx="92626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使用</a:t>
            </a:r>
            <a:r>
              <a:rPr lang="zh-CN" altLang="en-US" sz="2800" dirty="0">
                <a:solidFill>
                  <a:srgbClr val="0070C0"/>
                </a:solidFill>
                <a:latin typeface="宋体" pitchFamily="2" charset="-122"/>
              </a:rPr>
              <a:t>刀具时要专心，不能一边用刀具一边做其他的</a:t>
            </a: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事情。</a:t>
            </a:r>
            <a:endParaRPr lang="en-US" altLang="zh-CN" sz="2800" dirty="0" smtClean="0">
              <a:solidFill>
                <a:srgbClr val="0070C0"/>
              </a:solidFill>
              <a:latin typeface="宋体" pitchFamily="2" charset="-122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使用刀具时不能向着身体的方向用力，要向外用力。</a:t>
            </a:r>
            <a:endParaRPr lang="zh-CN" altLang="en-US" sz="2800" dirty="0" smtClean="0">
              <a:solidFill>
                <a:srgbClr val="0070C0"/>
              </a:solidFill>
              <a:latin typeface="宋体" pitchFamily="2" charset="-122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不要把刀当做餐叉，用刀吃食物以免伤到口唇。</a:t>
            </a:r>
            <a:endParaRPr lang="zh-CN" altLang="en-US" sz="2800" dirty="0" smtClean="0">
              <a:solidFill>
                <a:srgbClr val="0070C0"/>
              </a:solidFill>
              <a:latin typeface="宋体" pitchFamily="2" charset="-122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刀具摆放要固定稳当，避免碰落刀具，砸到脚上会使人受伤。</a:t>
            </a:r>
            <a:endParaRPr lang="zh-CN" altLang="en-US" sz="2800" dirty="0" smtClean="0">
              <a:solidFill>
                <a:srgbClr val="0070C0"/>
              </a:solidFill>
              <a:latin typeface="宋体" pitchFamily="2" charset="-122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不要拿着刀乱挥舞，以免伤到他人。</a:t>
            </a:r>
            <a:endParaRPr lang="zh-CN" altLang="en-US" sz="2800" dirty="0" smtClean="0">
              <a:solidFill>
                <a:srgbClr val="0070C0"/>
              </a:solidFill>
              <a:latin typeface="宋体" pitchFamily="2" charset="-122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zh-CN" altLang="en-US" sz="2800" dirty="0" smtClean="0">
                <a:solidFill>
                  <a:srgbClr val="0070C0"/>
                </a:solidFill>
                <a:latin typeface="宋体" pitchFamily="2" charset="-122"/>
              </a:rPr>
              <a:t>不要带刀具在身上，更不能把刀具当做争斗工具，否则伤害他人会构成犯罪行为。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7983" y="1349829"/>
            <a:ext cx="5776135" cy="4824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64411" y="3489849"/>
            <a:ext cx="3663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谢谢！！！</a:t>
            </a:r>
            <a:endParaRPr lang="zh-CN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2307</Words>
  <Application>Kingsoft Office WPP</Application>
  <PresentationFormat>宽屏</PresentationFormat>
  <Paragraphs>136</Paragraphs>
  <Slides>29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Office 主题</vt:lpstr>
      <vt:lpstr>家居日常行为安全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Administrator</cp:lastModifiedBy>
  <cp:revision>20</cp:revision>
  <dcterms:created xsi:type="dcterms:W3CDTF">2015-08-13T03:45:00Z</dcterms:created>
  <dcterms:modified xsi:type="dcterms:W3CDTF">2015-12-09T09:57:08Z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