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8" r:id="rId2"/>
    <p:sldId id="257" r:id="rId3"/>
    <p:sldId id="256" r:id="rId4"/>
    <p:sldId id="260" r:id="rId5"/>
    <p:sldId id="261" r:id="rId6"/>
    <p:sldId id="259" r:id="rId7"/>
    <p:sldId id="262" r:id="rId8"/>
    <p:sldId id="263" r:id="rId9"/>
    <p:sldId id="265" r:id="rId10"/>
    <p:sldId id="264" r:id="rId11"/>
    <p:sldId id="266" r:id="rId12"/>
    <p:sldId id="272" r:id="rId13"/>
    <p:sldId id="271" r:id="rId14"/>
    <p:sldId id="273" r:id="rId15"/>
    <p:sldId id="274" r:id="rId16"/>
    <p:sldId id="270" r:id="rId17"/>
    <p:sldId id="275" r:id="rId18"/>
    <p:sldId id="269" r:id="rId19"/>
    <p:sldId id="276" r:id="rId20"/>
    <p:sldId id="268" r:id="rId21"/>
    <p:sldId id="277" r:id="rId22"/>
    <p:sldId id="267" r:id="rId23"/>
    <p:sldId id="279" r:id="rId24"/>
    <p:sldId id="278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876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93C03-1ACF-4EE8-954B-765715CAE8D6}" type="datetimeFigureOut">
              <a:rPr lang="zh-CN" altLang="en-US" smtClean="0"/>
              <a:t>2015/8/17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D3B6C-5E91-402A-84E5-90EC995E59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90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F114-79BB-4F20-9E11-ECCE1993C001}" type="datetimeFigureOut">
              <a:rPr lang="zh-CN" altLang="en-US" smtClean="0"/>
              <a:t>2015/8/17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EB0D1-1A71-4132-BE58-9C8471A43B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029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F114-79BB-4F20-9E11-ECCE1993C001}" type="datetimeFigureOut">
              <a:rPr lang="zh-CN" altLang="en-US" smtClean="0"/>
              <a:t>2015/8/17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EB0D1-1A71-4132-BE58-9C8471A43B3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489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F114-79BB-4F20-9E11-ECCE1993C001}" type="datetimeFigureOut">
              <a:rPr lang="zh-CN" altLang="en-US" smtClean="0"/>
              <a:t>2015/8/17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EB0D1-1A71-4132-BE58-9C8471A43B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964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F114-79BB-4F20-9E11-ECCE1993C001}" type="datetimeFigureOut">
              <a:rPr lang="zh-CN" altLang="en-US" smtClean="0"/>
              <a:t>2015/8/17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EB0D1-1A71-4132-BE58-9C8471A43B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829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F114-79BB-4F20-9E11-ECCE1993C001}" type="datetimeFigureOut">
              <a:rPr lang="zh-CN" altLang="en-US" smtClean="0"/>
              <a:t>2015/8/17 Monday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EB0D1-1A71-4132-BE58-9C8471A43B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064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F114-79BB-4F20-9E11-ECCE1993C001}" type="datetimeFigureOut">
              <a:rPr lang="zh-CN" altLang="en-US" smtClean="0"/>
              <a:t>2015/8/17 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EB0D1-1A71-4132-BE58-9C8471A43B3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2"/>
            <a:ext cx="9144000" cy="517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802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00" b="92500" l="2711" r="984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805288"/>
            <a:ext cx="5832648" cy="399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67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F114-79BB-4F20-9E11-ECCE1993C001}" type="datetimeFigureOut">
              <a:rPr lang="zh-CN" altLang="en-US" smtClean="0"/>
              <a:t>2015/8/17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EB0D1-1A71-4132-BE58-9C8471A43B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408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F114-79BB-4F20-9E11-ECCE1993C001}" type="datetimeFigureOut">
              <a:rPr lang="zh-CN" altLang="en-US" smtClean="0"/>
              <a:t>2015/8/17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EB0D1-1A71-4132-BE58-9C8471A43B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823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F114-79BB-4F20-9E11-ECCE1993C001}" type="datetimeFigureOut">
              <a:rPr lang="zh-CN" altLang="en-US" smtClean="0"/>
              <a:t>2015/8/17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EB0D1-1A71-4132-BE58-9C8471A43B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35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F114-79BB-4F20-9E11-ECCE1993C001}" type="datetimeFigureOut">
              <a:rPr lang="zh-CN" altLang="en-US" smtClean="0"/>
              <a:t>2015/8/17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EB0D1-1A71-4132-BE58-9C8471A43B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188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4F114-79BB-4F20-9E11-ECCE1993C001}" type="datetimeFigureOut">
              <a:rPr lang="zh-CN" altLang="en-US" smtClean="0"/>
              <a:t>2015/8/17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EB0D1-1A71-4132-BE58-9C8471A43B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898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3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tags" Target="../tags/tag24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5" Type="http://schemas.openxmlformats.org/officeDocument/2006/relationships/slideLayout" Target="../slideLayouts/slideLayout1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tags" Target="../tags/tag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568" y="1707654"/>
            <a:ext cx="8229600" cy="857250"/>
          </a:xfrm>
        </p:spPr>
        <p:txBody>
          <a:bodyPr>
            <a:noAutofit/>
          </a:bodyPr>
          <a:lstStyle/>
          <a:p>
            <a:r>
              <a:rPr lang="zh-CN" altLang="en-US" sz="5400" dirty="0" smtClean="0">
                <a:latin typeface="华文行楷" pitchFamily="2" charset="-122"/>
                <a:ea typeface="华文行楷" pitchFamily="2" charset="-122"/>
              </a:rPr>
              <a:t>户外活动保安全</a:t>
            </a:r>
            <a:endParaRPr lang="zh-CN" altLang="en-US" sz="5400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367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55776" y="1563638"/>
            <a:ext cx="5832648" cy="3096344"/>
          </a:xfrm>
        </p:spPr>
        <p:txBody>
          <a:bodyPr>
            <a:normAutofit/>
          </a:bodyPr>
          <a:lstStyle/>
          <a:p>
            <a:r>
              <a:rPr lang="zh-CN" altLang="en-US" sz="2000" dirty="0" smtClean="0"/>
              <a:t>预防运动损伤的方法</a:t>
            </a:r>
            <a:endParaRPr lang="en-US" altLang="zh-CN" sz="2000" dirty="0" smtClean="0"/>
          </a:p>
          <a:p>
            <a:r>
              <a:rPr lang="zh-CN" altLang="en-US" sz="2000" dirty="0"/>
              <a:t>常见的运动损伤</a:t>
            </a:r>
            <a:r>
              <a:rPr lang="zh-CN" altLang="en-US" sz="2000" dirty="0" smtClean="0"/>
              <a:t>类型及对应的处理方法</a:t>
            </a:r>
            <a:endParaRPr lang="en-US" altLang="zh-CN" sz="2000" dirty="0" smtClean="0"/>
          </a:p>
          <a:p>
            <a:r>
              <a:rPr lang="zh-CN" altLang="en-US" sz="2000" dirty="0"/>
              <a:t>户外运动</a:t>
            </a:r>
            <a:r>
              <a:rPr lang="zh-CN" altLang="en-US" sz="2000" dirty="0" smtClean="0"/>
              <a:t>注意事项</a:t>
            </a:r>
            <a:endParaRPr lang="en-US" altLang="zh-CN" sz="2000" dirty="0" smtClean="0"/>
          </a:p>
          <a:p>
            <a:pPr lvl="1"/>
            <a:r>
              <a:rPr lang="zh-CN" altLang="en-US" sz="1600" dirty="0" smtClean="0"/>
              <a:t>课间活动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体育课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运动会</a:t>
            </a:r>
            <a:endParaRPr lang="en-US" altLang="zh-CN" sz="1600" dirty="0" smtClean="0"/>
          </a:p>
          <a:p>
            <a:pPr lvl="1"/>
            <a:r>
              <a:rPr lang="zh-CN" altLang="en-US" sz="1600" dirty="0"/>
              <a:t>游泳</a:t>
            </a:r>
            <a:endParaRPr lang="en-US" altLang="zh-CN" sz="1600" dirty="0" smtClean="0"/>
          </a:p>
          <a:p>
            <a:pPr lvl="1"/>
            <a:r>
              <a:rPr lang="zh-CN" altLang="en-US" sz="1600" dirty="0"/>
              <a:t>外出</a:t>
            </a:r>
            <a:r>
              <a:rPr lang="zh-CN" altLang="en-US" sz="1600" dirty="0" smtClean="0"/>
              <a:t>旅游、野营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夏季运动</a:t>
            </a:r>
            <a:endParaRPr lang="zh-CN" alt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690831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目录</a:t>
            </a:r>
            <a:endParaRPr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5746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308304" y="4659982"/>
              <a:ext cx="1728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预防运动损伤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76256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51520" y="195486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</a:rPr>
              <a:t>十个</a:t>
            </a:r>
            <a:r>
              <a:rPr lang="zh-CN" altLang="en-US" sz="2800" b="1" dirty="0" smtClean="0">
                <a:solidFill>
                  <a:srgbClr val="C00000"/>
                </a:solidFill>
              </a:rPr>
              <a:t>方法预防运动损伤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785481"/>
            <a:ext cx="5364596" cy="3731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135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308304" y="4659982"/>
              <a:ext cx="1728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预防运动损伤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76256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51520" y="195486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</a:rPr>
              <a:t>十个</a:t>
            </a:r>
            <a:r>
              <a:rPr lang="zh-CN" altLang="en-US" sz="2800" b="1" dirty="0" smtClean="0">
                <a:solidFill>
                  <a:srgbClr val="C00000"/>
                </a:solidFill>
              </a:rPr>
              <a:t>方法预防运动损伤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547664" y="1059582"/>
            <a:ext cx="2952328" cy="338437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5148064" y="1059582"/>
            <a:ext cx="2880320" cy="338437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619672" y="1078741"/>
            <a:ext cx="28803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+mn-ea"/>
              </a:rPr>
              <a:t>1.</a:t>
            </a:r>
            <a:r>
              <a:rPr lang="zh-CN" altLang="en-US" sz="1600" dirty="0" smtClean="0">
                <a:latin typeface="+mn-ea"/>
              </a:rPr>
              <a:t>暖</a:t>
            </a:r>
            <a:r>
              <a:rPr lang="zh-CN" altLang="en-US" sz="1600" dirty="0">
                <a:latin typeface="+mn-ea"/>
              </a:rPr>
              <a:t>身运动：在开始锻炼前要做好暖身运动，走、踏步、分并跳、伸展等</a:t>
            </a:r>
            <a:r>
              <a:rPr lang="zh-CN" altLang="en-US" sz="1600" dirty="0" smtClean="0">
                <a:latin typeface="+mn-ea"/>
              </a:rPr>
              <a:t>；</a:t>
            </a:r>
            <a:endParaRPr lang="en-US" altLang="zh-CN" sz="1600" dirty="0" smtClean="0">
              <a:latin typeface="+mn-ea"/>
            </a:endParaRPr>
          </a:p>
          <a:p>
            <a:r>
              <a:rPr lang="en-US" altLang="zh-CN" sz="1600" dirty="0" smtClean="0">
                <a:latin typeface="+mn-ea"/>
              </a:rPr>
              <a:t>2.</a:t>
            </a:r>
            <a:r>
              <a:rPr lang="zh-CN" altLang="en-US" sz="1600" dirty="0">
                <a:latin typeface="+mn-ea"/>
              </a:rPr>
              <a:t>使用适当和慢的方法，在老师的指导下进行锻炼运动</a:t>
            </a:r>
            <a:r>
              <a:rPr lang="zh-CN" altLang="en-US" sz="1600" dirty="0" smtClean="0">
                <a:latin typeface="+mn-ea"/>
              </a:rPr>
              <a:t>；</a:t>
            </a:r>
            <a:endParaRPr lang="en-US" altLang="zh-CN" sz="1600" dirty="0" smtClean="0">
              <a:latin typeface="+mn-ea"/>
            </a:endParaRPr>
          </a:p>
          <a:p>
            <a:r>
              <a:rPr lang="en-US" altLang="zh-CN" sz="1600" dirty="0" smtClean="0">
                <a:latin typeface="+mn-ea"/>
              </a:rPr>
              <a:t>3.</a:t>
            </a:r>
            <a:r>
              <a:rPr lang="zh-CN" altLang="en-US" sz="1600" dirty="0">
                <a:latin typeface="+mn-ea"/>
              </a:rPr>
              <a:t>学习防止运动损伤的技术和理论，认真听老师讲的运动损伤的知识，学以致用</a:t>
            </a:r>
            <a:r>
              <a:rPr lang="zh-CN" altLang="en-US" sz="1600" dirty="0" smtClean="0">
                <a:latin typeface="+mn-ea"/>
              </a:rPr>
              <a:t>；</a:t>
            </a:r>
            <a:endParaRPr lang="en-US" altLang="zh-CN" sz="1600" dirty="0" smtClean="0">
              <a:latin typeface="+mn-ea"/>
            </a:endParaRPr>
          </a:p>
          <a:p>
            <a:r>
              <a:rPr lang="en-US" altLang="zh-CN" sz="1600" dirty="0" smtClean="0">
                <a:latin typeface="+mn-ea"/>
              </a:rPr>
              <a:t>4.</a:t>
            </a:r>
            <a:r>
              <a:rPr lang="zh-CN" altLang="en-US" sz="1600" dirty="0">
                <a:latin typeface="+mn-ea"/>
              </a:rPr>
              <a:t>运动时要穿戴运动鞋、扶腕、护膝等</a:t>
            </a:r>
            <a:r>
              <a:rPr lang="zh-CN" altLang="en-US" sz="1600" dirty="0" smtClean="0">
                <a:latin typeface="+mn-ea"/>
              </a:rPr>
              <a:t>；</a:t>
            </a:r>
            <a:endParaRPr lang="en-US" altLang="zh-CN" sz="1600" dirty="0" smtClean="0">
              <a:latin typeface="+mn-ea"/>
            </a:endParaRPr>
          </a:p>
          <a:p>
            <a:r>
              <a:rPr lang="en-US" altLang="zh-CN" sz="1600" dirty="0" smtClean="0">
                <a:latin typeface="+mn-ea"/>
              </a:rPr>
              <a:t>5.</a:t>
            </a:r>
            <a:r>
              <a:rPr lang="zh-CN" altLang="en-US" sz="1600" dirty="0">
                <a:latin typeface="+mn-ea"/>
              </a:rPr>
              <a:t> </a:t>
            </a:r>
            <a:r>
              <a:rPr lang="en-US" altLang="zh-CN" sz="1600" dirty="0">
                <a:latin typeface="+mn-ea"/>
              </a:rPr>
              <a:t>10%</a:t>
            </a:r>
            <a:r>
              <a:rPr lang="zh-CN" altLang="en-US" sz="1600" dirty="0">
                <a:latin typeface="+mn-ea"/>
              </a:rPr>
              <a:t>增加的原则，一周内不要增加频率、强度、持续时间过</a:t>
            </a:r>
            <a:r>
              <a:rPr lang="en-US" altLang="zh-CN" sz="1600" dirty="0">
                <a:latin typeface="+mn-ea"/>
              </a:rPr>
              <a:t>10%</a:t>
            </a:r>
            <a:r>
              <a:rPr lang="zh-CN" altLang="en-US" sz="1600" dirty="0">
                <a:latin typeface="+mn-ea"/>
              </a:rPr>
              <a:t>，循序渐进；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48064" y="1059582"/>
            <a:ext cx="302433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+mn-ea"/>
              </a:rPr>
              <a:t>6.</a:t>
            </a:r>
            <a:r>
              <a:rPr lang="zh-CN" altLang="en-US" sz="1600" dirty="0" smtClean="0">
                <a:latin typeface="+mn-ea"/>
              </a:rPr>
              <a:t>保持</a:t>
            </a:r>
            <a:r>
              <a:rPr lang="zh-CN" altLang="en-US" sz="1600" dirty="0">
                <a:latin typeface="+mn-ea"/>
              </a:rPr>
              <a:t>有氧运动和</a:t>
            </a:r>
            <a:r>
              <a:rPr lang="zh-CN" altLang="en-US" sz="1600" dirty="0" smtClean="0">
                <a:latin typeface="+mn-ea"/>
              </a:rPr>
              <a:t>无氧</a:t>
            </a:r>
            <a:r>
              <a:rPr lang="zh-CN" altLang="en-US" sz="1600" dirty="0">
                <a:latin typeface="+mn-ea"/>
              </a:rPr>
              <a:t>运动的锻炼均衡，同时参加一些力量和柔韧练习防止受伤</a:t>
            </a:r>
            <a:r>
              <a:rPr lang="zh-CN" altLang="en-US" sz="1600" dirty="0" smtClean="0">
                <a:latin typeface="+mn-ea"/>
              </a:rPr>
              <a:t>；</a:t>
            </a:r>
            <a:endParaRPr lang="en-US" altLang="zh-CN" sz="1600" dirty="0" smtClean="0">
              <a:latin typeface="+mn-ea"/>
            </a:endParaRPr>
          </a:p>
          <a:p>
            <a:r>
              <a:rPr lang="en-US" altLang="zh-CN" sz="1600" dirty="0" smtClean="0">
                <a:latin typeface="+mn-ea"/>
              </a:rPr>
              <a:t>7.</a:t>
            </a:r>
            <a:r>
              <a:rPr lang="zh-CN" altLang="en-US" sz="1600" dirty="0">
                <a:latin typeface="+mn-ea"/>
              </a:rPr>
              <a:t>你的身体需要时间去恢复，锻炼但不使身体受伤</a:t>
            </a:r>
            <a:r>
              <a:rPr lang="zh-CN" altLang="en-US" sz="1600" dirty="0" smtClean="0">
                <a:latin typeface="+mn-ea"/>
              </a:rPr>
              <a:t>；</a:t>
            </a:r>
            <a:endParaRPr lang="en-US" altLang="zh-CN" sz="1600" dirty="0" smtClean="0">
              <a:latin typeface="+mn-ea"/>
            </a:endParaRPr>
          </a:p>
          <a:p>
            <a:r>
              <a:rPr lang="en-US" altLang="zh-CN" sz="1600" dirty="0" smtClean="0">
                <a:latin typeface="+mn-ea"/>
              </a:rPr>
              <a:t>8.</a:t>
            </a:r>
            <a:r>
              <a:rPr lang="zh-CN" altLang="en-US" sz="1600" dirty="0">
                <a:latin typeface="+mn-ea"/>
              </a:rPr>
              <a:t>运动前不要空腹、运动的前中后要饮足够的水</a:t>
            </a:r>
            <a:r>
              <a:rPr lang="zh-CN" altLang="en-US" sz="1600" dirty="0" smtClean="0">
                <a:latin typeface="+mn-ea"/>
              </a:rPr>
              <a:t>；</a:t>
            </a:r>
            <a:endParaRPr lang="en-US" altLang="zh-CN" sz="1600" dirty="0" smtClean="0">
              <a:latin typeface="+mn-ea"/>
            </a:endParaRPr>
          </a:p>
          <a:p>
            <a:r>
              <a:rPr lang="en-US" altLang="zh-CN" sz="1600" dirty="0" smtClean="0">
                <a:latin typeface="+mn-ea"/>
              </a:rPr>
              <a:t>9.</a:t>
            </a:r>
            <a:r>
              <a:rPr lang="zh-CN" altLang="en-US" sz="1600" dirty="0" smtClean="0">
                <a:latin typeface="+mn-ea"/>
              </a:rPr>
              <a:t> 不要</a:t>
            </a:r>
            <a:r>
              <a:rPr lang="zh-CN" altLang="en-US" sz="1600" dirty="0">
                <a:latin typeface="+mn-ea"/>
              </a:rPr>
              <a:t>一直做同一个体育项目，这样有可能会使你的其他技能能力</a:t>
            </a:r>
            <a:r>
              <a:rPr lang="zh-CN" altLang="en-US" sz="1600" dirty="0" smtClean="0">
                <a:latin typeface="+mn-ea"/>
              </a:rPr>
              <a:t>下降；</a:t>
            </a:r>
            <a:endParaRPr lang="en-US" altLang="zh-CN" sz="1600" dirty="0" smtClean="0">
              <a:latin typeface="+mn-ea"/>
            </a:endParaRPr>
          </a:p>
          <a:p>
            <a:r>
              <a:rPr lang="en-US" altLang="zh-CN" sz="1600" dirty="0" smtClean="0">
                <a:latin typeface="+mn-ea"/>
              </a:rPr>
              <a:t>10.</a:t>
            </a:r>
            <a:r>
              <a:rPr lang="zh-CN" altLang="en-US" sz="1600" dirty="0">
                <a:latin typeface="+mn-ea"/>
              </a:rPr>
              <a:t>根据自己的身体及时调整运动，如果在某部位运动产生酸痛，可以</a:t>
            </a:r>
            <a:r>
              <a:rPr lang="zh-CN" altLang="en-US" sz="1600" dirty="0" smtClean="0">
                <a:latin typeface="+mn-ea"/>
              </a:rPr>
              <a:t>考虑减轻</a:t>
            </a:r>
            <a:r>
              <a:rPr lang="zh-CN" altLang="en-US" sz="1600" dirty="0">
                <a:latin typeface="+mn-ea"/>
              </a:rPr>
              <a:t>运动或停止。</a:t>
            </a:r>
          </a:p>
        </p:txBody>
      </p:sp>
    </p:spTree>
    <p:extLst>
      <p:ext uri="{BB962C8B-B14F-4D97-AF65-F5344CB8AC3E}">
        <p14:creationId xmlns:p14="http://schemas.microsoft.com/office/powerpoint/2010/main" val="121536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516216" y="4659982"/>
              <a:ext cx="25202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运动损伤类型及处理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84168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475656" y="1419622"/>
            <a:ext cx="6300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  平时锻炼</a:t>
            </a:r>
            <a:r>
              <a:rPr lang="zh-CN" altLang="en-US" sz="2800" dirty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的</a:t>
            </a:r>
            <a:r>
              <a:rPr lang="zh-CN" altLang="en-US" sz="2800" dirty="0" smtClean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时候你是否</a:t>
            </a:r>
            <a:r>
              <a:rPr lang="zh-CN" altLang="en-US" sz="2800" dirty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会注意到身体的不适呢，而你了解运动损伤的原因和发生运动损伤之后的处理办法吗，现在就让我们来学习一下运动损伤的处理办法</a:t>
            </a:r>
            <a:r>
              <a:rPr lang="zh-CN" altLang="en-US" sz="2800" dirty="0" smtClean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吧！</a:t>
            </a:r>
            <a:endParaRPr lang="zh-CN" altLang="en-US" sz="2800" dirty="0">
              <a:solidFill>
                <a:srgbClr val="C00000"/>
              </a:solidFill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762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6516216" y="4659982"/>
              <a:ext cx="25202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运动损伤类型及处理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84168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51520" y="195486"/>
            <a:ext cx="6084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</a:rPr>
              <a:t>常见的运动损伤类型及对应处理方法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920" y="1995686"/>
            <a:ext cx="3600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类型一：肌肉损伤</a:t>
            </a:r>
          </a:p>
          <a:p>
            <a:r>
              <a:rPr lang="zh-CN" altLang="en-US" sz="1400" dirty="0"/>
              <a:t>肌肉损伤除由直接外力作用引起肌肉挫伤外，主要是间接外力作用下使肌肉发生拉伤。肌肉拉伤后，伤处疼痛、肿胀、压痛、痉挛，触之发硬。受伤的肌肉做主动收缩或被动拉长的动作时，疼痛加重</a:t>
            </a:r>
            <a:r>
              <a:rPr lang="zh-CN" altLang="en-US" sz="1400" dirty="0" smtClean="0"/>
              <a:t>。</a:t>
            </a:r>
            <a:endParaRPr lang="en-US" altLang="zh-CN" sz="1400" dirty="0" smtClean="0"/>
          </a:p>
          <a:p>
            <a:r>
              <a:rPr lang="zh-CN" altLang="en-US" sz="1400" dirty="0" smtClean="0"/>
              <a:t>处理</a:t>
            </a:r>
            <a:r>
              <a:rPr lang="zh-CN" altLang="en-US" sz="1400" dirty="0"/>
              <a:t>：</a:t>
            </a:r>
            <a:r>
              <a:rPr lang="en-US" altLang="zh-CN" sz="1400" dirty="0"/>
              <a:t>24</a:t>
            </a:r>
            <a:r>
              <a:rPr lang="zh-CN" altLang="en-US" sz="1400" dirty="0"/>
              <a:t>小时前为急性期：方法：停止运动、冷敷、包扎、抬高受伤部位。</a:t>
            </a:r>
            <a:r>
              <a:rPr lang="en-US" altLang="zh-CN" sz="1400" dirty="0"/>
              <a:t>24</a:t>
            </a:r>
            <a:r>
              <a:rPr lang="zh-CN" altLang="en-US" sz="1400" dirty="0"/>
              <a:t>小时后为恢复期：配合按摩、微动、康复或恢复性</a:t>
            </a:r>
            <a:r>
              <a:rPr lang="zh-CN" altLang="en-US" sz="1400" dirty="0" smtClean="0"/>
              <a:t>锻炼。</a:t>
            </a:r>
            <a:endParaRPr lang="zh-CN" altLang="en-US" sz="14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897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6516216" y="4659982"/>
              <a:ext cx="25202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运动损伤类型及处理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84168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51520" y="195486"/>
            <a:ext cx="6084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</a:rPr>
              <a:t>常见的运动损伤类型及对应处理方法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920" y="1995686"/>
            <a:ext cx="36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类型</a:t>
            </a:r>
            <a:r>
              <a:rPr lang="zh-CN" altLang="en-US" dirty="0"/>
              <a:t>二：关节</a:t>
            </a:r>
            <a:r>
              <a:rPr lang="zh-CN" altLang="en-US" dirty="0" smtClean="0"/>
              <a:t>扭伤</a:t>
            </a:r>
            <a:endParaRPr lang="zh-CN" altLang="en-US" dirty="0"/>
          </a:p>
          <a:p>
            <a:r>
              <a:rPr lang="zh-CN" altLang="en-US" sz="1400" dirty="0"/>
              <a:t>技术掌握不好、协调性差，关节周围肌肉力量小、生理结构不佳、疲劳产生体力差，准备活动不够、场地滑、器材使用不当，要准备活动充分、了解设备使用、循序渐进，自己速度放慢</a:t>
            </a:r>
            <a:r>
              <a:rPr lang="zh-CN" altLang="en-US" sz="1400" dirty="0" smtClean="0"/>
              <a:t>。</a:t>
            </a:r>
            <a:endParaRPr lang="en-US" altLang="zh-CN" sz="1400" dirty="0" smtClean="0"/>
          </a:p>
          <a:p>
            <a:r>
              <a:rPr lang="zh-CN" altLang="en-US" sz="1400" dirty="0" smtClean="0"/>
              <a:t>处理</a:t>
            </a:r>
            <a:r>
              <a:rPr lang="zh-CN" altLang="en-US" sz="1400" dirty="0"/>
              <a:t>：</a:t>
            </a:r>
            <a:r>
              <a:rPr lang="en-US" altLang="zh-CN" sz="1400" dirty="0"/>
              <a:t>24</a:t>
            </a:r>
            <a:r>
              <a:rPr lang="zh-CN" altLang="en-US" sz="1400" dirty="0"/>
              <a:t>小时前为急性期：方法：停止运动、冷敷、包扎、抬高受伤部位。</a:t>
            </a:r>
            <a:r>
              <a:rPr lang="en-US" altLang="zh-CN" sz="1400" dirty="0"/>
              <a:t>24</a:t>
            </a:r>
            <a:r>
              <a:rPr lang="zh-CN" altLang="en-US" sz="1400" dirty="0"/>
              <a:t>小时后为恢复期：配合按摩、微动、康复或恢复性锻炼。</a:t>
            </a:r>
          </a:p>
          <a:p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6998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6516216" y="4659982"/>
              <a:ext cx="25202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运动损伤类型及处理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84168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51520" y="195486"/>
            <a:ext cx="6084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</a:rPr>
              <a:t>常见的运动损伤类型及对应处理方法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920" y="1995686"/>
            <a:ext cx="36004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类型</a:t>
            </a:r>
            <a:r>
              <a:rPr lang="zh-CN" altLang="en-US" dirty="0"/>
              <a:t>三：运动</a:t>
            </a:r>
            <a:r>
              <a:rPr lang="zh-CN" altLang="en-US" dirty="0" smtClean="0"/>
              <a:t>疲劳</a:t>
            </a:r>
            <a:endParaRPr lang="zh-CN" altLang="en-US" dirty="0"/>
          </a:p>
          <a:p>
            <a:r>
              <a:rPr lang="zh-CN" altLang="en-US" sz="1400" dirty="0"/>
              <a:t>表现为心悸、心动过速，运动后血压、脉搏恢复慢，内脏不适、血尿等。：人发冷，多汗、脸色白或红、头痛、晕、虚、筋疲力尽。原因：训练方法不对、不循序渐进、系统训练，运动量大、训练时间多长、休息不充分等</a:t>
            </a:r>
            <a:r>
              <a:rPr lang="zh-CN" altLang="en-US" sz="1400" dirty="0" smtClean="0"/>
              <a:t>。</a:t>
            </a:r>
            <a:endParaRPr lang="en-US" altLang="zh-CN" sz="1400" dirty="0" smtClean="0"/>
          </a:p>
          <a:p>
            <a:r>
              <a:rPr lang="zh-CN" altLang="en-US" sz="1400" dirty="0" smtClean="0"/>
              <a:t>处理</a:t>
            </a:r>
            <a:r>
              <a:rPr lang="zh-CN" altLang="en-US" sz="1400" dirty="0"/>
              <a:t>：调整锻炼计划，运动量，循序渐进、进行系统训练、全面训练，安排合理的训练时间、计划，注意劳逸结合。</a:t>
            </a:r>
          </a:p>
          <a:p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41547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6516216" y="4659982"/>
              <a:ext cx="25202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运动损伤类型及处理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84168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51520" y="195486"/>
            <a:ext cx="6084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</a:rPr>
              <a:t>常见的运动损伤类型及对应处理方法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920" y="1995686"/>
            <a:ext cx="36004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类型</a:t>
            </a:r>
            <a:r>
              <a:rPr lang="zh-CN" altLang="en-US" dirty="0"/>
              <a:t>四：腹部</a:t>
            </a:r>
            <a:r>
              <a:rPr lang="zh-CN" altLang="en-US" dirty="0" smtClean="0"/>
              <a:t>刺痛</a:t>
            </a:r>
            <a:endParaRPr lang="en-US" altLang="zh-CN" dirty="0" smtClean="0"/>
          </a:p>
          <a:p>
            <a:r>
              <a:rPr lang="zh-CN" altLang="en-US" sz="1600" dirty="0" smtClean="0"/>
              <a:t>侧</a:t>
            </a:r>
            <a:r>
              <a:rPr lang="zh-CN" altLang="en-US" sz="1600" dirty="0"/>
              <a:t>腹疼主要发生在停止运动一段时间，重新开始接受运动训练的初期，或偶尔参加身体活动的人。一般认为，侧腹痛是因为呼吸肌在运动时血流不足而形成的缺氧性疼痛。饭后马上进行剧烈运动或肠内积气也是造成侧腹疼的重要原因。</a:t>
            </a:r>
          </a:p>
        </p:txBody>
      </p:sp>
    </p:spTree>
    <p:extLst>
      <p:ext uri="{BB962C8B-B14F-4D97-AF65-F5344CB8AC3E}">
        <p14:creationId xmlns:p14="http://schemas.microsoft.com/office/powerpoint/2010/main" val="32916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6516216" y="4659982"/>
              <a:ext cx="25202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运动损伤类型及处理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84168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51520" y="195486"/>
            <a:ext cx="6084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</a:rPr>
              <a:t>常见的运动损伤类型及对应处理方法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920" y="1995686"/>
            <a:ext cx="36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类型</a:t>
            </a:r>
            <a:r>
              <a:rPr lang="zh-CN" altLang="en-US" dirty="0"/>
              <a:t>五：骨折 </a:t>
            </a:r>
            <a:endParaRPr lang="en-US" altLang="zh-CN" dirty="0" smtClean="0"/>
          </a:p>
          <a:p>
            <a:r>
              <a:rPr lang="zh-CN" altLang="en-US" sz="1400" dirty="0" smtClean="0"/>
              <a:t>骨折</a:t>
            </a:r>
            <a:r>
              <a:rPr lang="zh-CN" altLang="en-US" sz="1400" dirty="0"/>
              <a:t>常见的有两种。一种是没有伤口、皮肉不破损，称之为闭合性骨折；另一种是骨的尖端穿透皮肉，称之为开放性骨折。对开放性骨折，不能用手回纳、揉搓或按摩，否则易引起骨髓炎，应用消毒纱布对患处作包扎、止血后，再用平木板固定，急送医院治疗。骨折在上肢者，可将关节固定在躯干上；骨折在下肢者，可伸直腿足，固定于对侧肢体上并急送医院诊治。</a:t>
            </a:r>
          </a:p>
        </p:txBody>
      </p:sp>
    </p:spTree>
    <p:extLst>
      <p:ext uri="{BB962C8B-B14F-4D97-AF65-F5344CB8AC3E}">
        <p14:creationId xmlns:p14="http://schemas.microsoft.com/office/powerpoint/2010/main" val="18967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732240" y="4659982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户外活动注意事项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00192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2195736" y="1779662"/>
            <a:ext cx="5112567" cy="7183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699792" y="1779662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课间活动注意事项</a:t>
            </a:r>
          </a:p>
        </p:txBody>
      </p:sp>
    </p:spTree>
    <p:extLst>
      <p:ext uri="{BB962C8B-B14F-4D97-AF65-F5344CB8AC3E}">
        <p14:creationId xmlns:p14="http://schemas.microsoft.com/office/powerpoint/2010/main" val="293310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6732240" y="4659982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户外活动注意事项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00192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51520" y="195486"/>
            <a:ext cx="6084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</a:rPr>
              <a:t>课间活动注意事项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7425">
            <a:off x="503797" y="1131590"/>
            <a:ext cx="3669197" cy="28803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44008" y="955630"/>
            <a:ext cx="42484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 </a:t>
            </a:r>
            <a:r>
              <a:rPr lang="zh-CN" altLang="en-US" dirty="0" smtClean="0"/>
              <a:t>课间</a:t>
            </a:r>
            <a:r>
              <a:rPr lang="zh-CN" altLang="en-US" dirty="0"/>
              <a:t>活动应当尽量在室外，室外空气新鲜，可以缓解疲劳、清醒头脑，但不要远离教室，以免耽误下面的课程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、活动</a:t>
            </a:r>
            <a:r>
              <a:rPr lang="zh-CN" altLang="en-US" dirty="0"/>
              <a:t>的强度要适当，不要做剧烈的活动，以保证继续上课时不疲劳、精力集中、精神饱满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、活动</a:t>
            </a:r>
            <a:r>
              <a:rPr lang="zh-CN" altLang="en-US" dirty="0"/>
              <a:t>的方式要简便易行，如做做操等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、活动</a:t>
            </a:r>
            <a:r>
              <a:rPr lang="zh-CN" altLang="en-US" dirty="0"/>
              <a:t>要注意安全，要避免发生扭伤、碰伤等危险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、课间</a:t>
            </a:r>
            <a:r>
              <a:rPr lang="zh-CN" altLang="en-US" dirty="0"/>
              <a:t>玩耍通过过道、楼梯时，不要拥挤、打闹、恶作剧，防止踩踏事故的发生。</a:t>
            </a:r>
          </a:p>
        </p:txBody>
      </p:sp>
    </p:spTree>
    <p:extLst>
      <p:ext uri="{BB962C8B-B14F-4D97-AF65-F5344CB8AC3E}">
        <p14:creationId xmlns:p14="http://schemas.microsoft.com/office/powerpoint/2010/main" val="227845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732240" y="4659982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户外活动注意事项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00192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2195736" y="1779662"/>
            <a:ext cx="5112567" cy="7183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699792" y="1779662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/>
              <a:t>体育课注意</a:t>
            </a:r>
            <a:r>
              <a:rPr lang="zh-CN" altLang="en-US" sz="3600" dirty="0"/>
              <a:t>事项</a:t>
            </a:r>
          </a:p>
        </p:txBody>
      </p:sp>
    </p:spTree>
    <p:extLst>
      <p:ext uri="{BB962C8B-B14F-4D97-AF65-F5344CB8AC3E}">
        <p14:creationId xmlns:p14="http://schemas.microsoft.com/office/powerpoint/2010/main" val="130661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732240" y="4659982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户外活动注意事项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00192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51520" y="195486"/>
            <a:ext cx="6084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</a:rPr>
              <a:t>体育课注意事项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5616" y="1517759"/>
            <a:ext cx="25922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dirty="0" smtClean="0"/>
              <a:t>  </a:t>
            </a:r>
            <a:r>
              <a:rPr lang="zh-CN" altLang="en-US" sz="2000" dirty="0" smtClean="0"/>
              <a:t>首先，</a:t>
            </a:r>
            <a:r>
              <a:rPr lang="zh-CN" altLang="zh-CN" sz="2000" dirty="0"/>
              <a:t>应该穿宽松合体的衣服，最好穿运动服、运动鞋。要按照老师的要求做热身运动。</a:t>
            </a:r>
          </a:p>
          <a:p>
            <a:endParaRPr lang="zh-CN" altLang="en-US" sz="2400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21" y="1118919"/>
            <a:ext cx="4294911" cy="28597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6100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732240" y="4659982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户外活动注意事项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00192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51520" y="195486"/>
            <a:ext cx="6084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</a:rPr>
              <a:t>体育课注意事项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3626" y="1275606"/>
            <a:ext cx="553998" cy="23762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/>
              <a:t>在做具体项目时</a:t>
            </a:r>
            <a:endParaRPr lang="zh-CN" altLang="en-US" sz="2400" dirty="0"/>
          </a:p>
        </p:txBody>
      </p:sp>
      <p:grpSp>
        <p:nvGrpSpPr>
          <p:cNvPr id="13" name="组合 12"/>
          <p:cNvGrpSpPr/>
          <p:nvPr/>
        </p:nvGrpSpPr>
        <p:grpSpPr>
          <a:xfrm>
            <a:off x="1763688" y="915566"/>
            <a:ext cx="3312368" cy="2880320"/>
            <a:chOff x="2483768" y="915566"/>
            <a:chExt cx="3312368" cy="2880320"/>
          </a:xfrm>
        </p:grpSpPr>
        <p:sp>
          <p:nvSpPr>
            <p:cNvPr id="3" name="圆角矩形 2"/>
            <p:cNvSpPr/>
            <p:nvPr/>
          </p:nvSpPr>
          <p:spPr>
            <a:xfrm>
              <a:off x="2483768" y="915566"/>
              <a:ext cx="3312368" cy="28803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55776" y="987574"/>
              <a:ext cx="324036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latin typeface="+mn-ea"/>
                </a:rPr>
                <a:t>篮球</a:t>
              </a:r>
              <a:r>
                <a:rPr lang="zh-CN" altLang="en-US" sz="1400" dirty="0">
                  <a:latin typeface="+mn-ea"/>
                </a:rPr>
                <a:t>、足球等团体</a:t>
              </a:r>
              <a:r>
                <a:rPr lang="zh-CN" altLang="en-US" sz="1400" dirty="0" smtClean="0">
                  <a:latin typeface="+mn-ea"/>
                </a:rPr>
                <a:t>运动：</a:t>
              </a:r>
              <a:endParaRPr lang="en-US" altLang="zh-CN" sz="1400" dirty="0" smtClean="0">
                <a:latin typeface="+mn-ea"/>
              </a:endParaRPr>
            </a:p>
            <a:p>
              <a:r>
                <a:rPr lang="zh-CN" altLang="en-US" sz="1400" dirty="0" smtClean="0">
                  <a:latin typeface="+mn-ea"/>
                </a:rPr>
                <a:t>   要</a:t>
              </a:r>
              <a:r>
                <a:rPr lang="zh-CN" altLang="en-US" sz="1400" dirty="0">
                  <a:latin typeface="+mn-ea"/>
                </a:rPr>
                <a:t>注意保护自己，同时注意不要恶意争抢误伤他人。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168" y="1805806"/>
              <a:ext cx="2769096" cy="1846064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2483768" y="1023578"/>
            <a:ext cx="3312368" cy="2880320"/>
            <a:chOff x="2699792" y="1131590"/>
            <a:chExt cx="3312368" cy="2880320"/>
          </a:xfrm>
        </p:grpSpPr>
        <p:grpSp>
          <p:nvGrpSpPr>
            <p:cNvPr id="14" name="组合 13"/>
            <p:cNvGrpSpPr/>
            <p:nvPr/>
          </p:nvGrpSpPr>
          <p:grpSpPr>
            <a:xfrm>
              <a:off x="2699792" y="1131590"/>
              <a:ext cx="3312368" cy="2880320"/>
              <a:chOff x="2483768" y="915566"/>
              <a:chExt cx="3312368" cy="2880320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2483768" y="915566"/>
                <a:ext cx="3312368" cy="288032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555776" y="987574"/>
                <a:ext cx="129614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latin typeface="+mn-ea"/>
                  </a:rPr>
                  <a:t>垫上运动项目：</a:t>
                </a:r>
                <a:endParaRPr lang="en-US" altLang="zh-CN" sz="1400" dirty="0" smtClean="0">
                  <a:latin typeface="+mn-ea"/>
                </a:endParaRPr>
              </a:p>
              <a:p>
                <a:r>
                  <a:rPr lang="zh-CN" altLang="en-US" sz="1400" dirty="0">
                    <a:latin typeface="+mn-ea"/>
                  </a:rPr>
                  <a:t>必须仔细听讲、熟悉技术操作要领，必要时必须有他人在旁边保护。</a:t>
                </a:r>
              </a:p>
            </p:txBody>
          </p:sp>
        </p:grp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7944" y="1275606"/>
              <a:ext cx="1759298" cy="2697590"/>
            </a:xfrm>
            <a:prstGeom prst="rect">
              <a:avLst/>
            </a:prstGeom>
          </p:spPr>
        </p:pic>
      </p:grpSp>
      <p:grpSp>
        <p:nvGrpSpPr>
          <p:cNvPr id="39" name="组合 38"/>
          <p:cNvGrpSpPr/>
          <p:nvPr/>
        </p:nvGrpSpPr>
        <p:grpSpPr>
          <a:xfrm>
            <a:off x="3203848" y="1203598"/>
            <a:ext cx="3312368" cy="2880320"/>
            <a:chOff x="5724128" y="771550"/>
            <a:chExt cx="3312368" cy="2880320"/>
          </a:xfrm>
        </p:grpSpPr>
        <p:grpSp>
          <p:nvGrpSpPr>
            <p:cNvPr id="24" name="组合 23"/>
            <p:cNvGrpSpPr/>
            <p:nvPr/>
          </p:nvGrpSpPr>
          <p:grpSpPr>
            <a:xfrm>
              <a:off x="5724128" y="771550"/>
              <a:ext cx="3312368" cy="2880320"/>
              <a:chOff x="2483768" y="915566"/>
              <a:chExt cx="3312368" cy="2880320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2483768" y="915566"/>
                <a:ext cx="3312368" cy="288032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555776" y="987574"/>
                <a:ext cx="324036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latin typeface="+mn-ea"/>
                  </a:rPr>
                  <a:t>跳远</a:t>
                </a:r>
                <a:r>
                  <a:rPr lang="zh-CN" altLang="en-US" sz="1400" dirty="0">
                    <a:latin typeface="+mn-ea"/>
                  </a:rPr>
                  <a:t>：</a:t>
                </a:r>
                <a:endParaRPr lang="en-US" altLang="zh-CN" sz="1400" dirty="0" smtClean="0">
                  <a:latin typeface="+mn-ea"/>
                </a:endParaRPr>
              </a:p>
              <a:p>
                <a:r>
                  <a:rPr lang="zh-CN" altLang="en-US" sz="1400" dirty="0">
                    <a:latin typeface="+mn-ea"/>
                  </a:rPr>
                  <a:t>要严格按老师的指导助跑、起跳。起跳时要踏中起跳板，跳起后要落入沙坑中。</a:t>
                </a:r>
              </a:p>
            </p:txBody>
          </p:sp>
        </p:grp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2328" y="1627722"/>
              <a:ext cx="2626136" cy="1969602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4139952" y="1419622"/>
            <a:ext cx="3312368" cy="2880320"/>
            <a:chOff x="7164288" y="1275606"/>
            <a:chExt cx="3312368" cy="2880320"/>
          </a:xfrm>
        </p:grpSpPr>
        <p:grpSp>
          <p:nvGrpSpPr>
            <p:cNvPr id="28" name="组合 27"/>
            <p:cNvGrpSpPr/>
            <p:nvPr/>
          </p:nvGrpSpPr>
          <p:grpSpPr>
            <a:xfrm>
              <a:off x="7164288" y="1275606"/>
              <a:ext cx="3312368" cy="2880320"/>
              <a:chOff x="2483768" y="915566"/>
              <a:chExt cx="3312368" cy="2880320"/>
            </a:xfrm>
          </p:grpSpPr>
          <p:sp>
            <p:nvSpPr>
              <p:cNvPr id="29" name="圆角矩形 28"/>
              <p:cNvSpPr/>
              <p:nvPr/>
            </p:nvSpPr>
            <p:spPr>
              <a:xfrm>
                <a:off x="2483768" y="915566"/>
                <a:ext cx="3312368" cy="288032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555776" y="987574"/>
                <a:ext cx="1296144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latin typeface="+mn-ea"/>
                  </a:rPr>
                  <a:t>单、双杠和跳高训练：</a:t>
                </a:r>
                <a:endParaRPr lang="en-US" altLang="zh-CN" sz="1400" dirty="0" smtClean="0">
                  <a:latin typeface="+mn-ea"/>
                </a:endParaRPr>
              </a:p>
              <a:p>
                <a:r>
                  <a:rPr lang="zh-CN" altLang="en-US" sz="1400" dirty="0" smtClean="0">
                    <a:latin typeface="+mn-ea"/>
                  </a:rPr>
                  <a:t>   器械</a:t>
                </a:r>
                <a:r>
                  <a:rPr lang="zh-CN" altLang="en-US" sz="1400" dirty="0">
                    <a:latin typeface="+mn-ea"/>
                  </a:rPr>
                  <a:t>下面必须准备好厚度符合要求的垫子；不要自己独自去玩这些项目。</a:t>
                </a:r>
              </a:p>
            </p:txBody>
          </p:sp>
        </p:grp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6049" y="1496688"/>
              <a:ext cx="1692188" cy="2400267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5148064" y="1707654"/>
            <a:ext cx="3312368" cy="2880320"/>
            <a:chOff x="5076056" y="1284898"/>
            <a:chExt cx="3312368" cy="2880320"/>
          </a:xfrm>
        </p:grpSpPr>
        <p:grpSp>
          <p:nvGrpSpPr>
            <p:cNvPr id="20" name="组合 19"/>
            <p:cNvGrpSpPr/>
            <p:nvPr/>
          </p:nvGrpSpPr>
          <p:grpSpPr>
            <a:xfrm>
              <a:off x="5076056" y="1284898"/>
              <a:ext cx="3312368" cy="2880320"/>
              <a:chOff x="2483768" y="915566"/>
              <a:chExt cx="3312368" cy="2880320"/>
            </a:xfrm>
          </p:grpSpPr>
          <p:sp>
            <p:nvSpPr>
              <p:cNvPr id="21" name="圆角矩形 20"/>
              <p:cNvSpPr/>
              <p:nvPr/>
            </p:nvSpPr>
            <p:spPr>
              <a:xfrm>
                <a:off x="2483768" y="915566"/>
                <a:ext cx="3312368" cy="288032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555776" y="987574"/>
                <a:ext cx="324036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latin typeface="+mn-ea"/>
                  </a:rPr>
                  <a:t>短跑</a:t>
                </a:r>
                <a:r>
                  <a:rPr lang="zh-CN" altLang="en-US" sz="1400" dirty="0">
                    <a:latin typeface="+mn-ea"/>
                  </a:rPr>
                  <a:t>训练：</a:t>
                </a:r>
                <a:endParaRPr lang="en-US" altLang="zh-CN" sz="1400" dirty="0" smtClean="0">
                  <a:latin typeface="+mn-ea"/>
                </a:endParaRPr>
              </a:p>
              <a:p>
                <a:r>
                  <a:rPr lang="zh-CN" altLang="en-US" sz="1400" dirty="0">
                    <a:latin typeface="+mn-ea"/>
                  </a:rPr>
                  <a:t>要按规则进行，因为人在向终点冲刺时，身体的冲力很大，如果不按规则、各行其事，就有可能被撞伤。</a:t>
                </a:r>
              </a:p>
            </p:txBody>
          </p:sp>
        </p:grp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3107" y="2329895"/>
              <a:ext cx="2682282" cy="17434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715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732240" y="4659982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户外活动注意事项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00192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2195736" y="1779662"/>
            <a:ext cx="5112567" cy="7183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699792" y="1779662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/>
              <a:t>运动会注意</a:t>
            </a:r>
            <a:r>
              <a:rPr lang="zh-CN" altLang="en-US" sz="3600" dirty="0"/>
              <a:t>事项</a:t>
            </a:r>
          </a:p>
        </p:txBody>
      </p:sp>
    </p:spTree>
    <p:extLst>
      <p:ext uri="{BB962C8B-B14F-4D97-AF65-F5344CB8AC3E}">
        <p14:creationId xmlns:p14="http://schemas.microsoft.com/office/powerpoint/2010/main" val="266267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732240" y="4659982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户外活动注意事项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00192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51520" y="195486"/>
            <a:ext cx="6084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</a:rPr>
              <a:t>运动会注意事项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96" y="1647579"/>
            <a:ext cx="3821692" cy="28683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982787"/>
            <a:ext cx="45365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dirty="0" smtClean="0"/>
              <a:t>遵守</a:t>
            </a:r>
            <a:r>
              <a:rPr lang="zh-CN" altLang="en-US" dirty="0"/>
              <a:t>赛场纪律，服从指挥，保证现场井然有序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没有</a:t>
            </a:r>
            <a:r>
              <a:rPr lang="zh-CN" altLang="en-US" dirty="0"/>
              <a:t>比赛项目的同学不要在赛场中通行、玩耍，要在指定地点观看比赛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参赛运动员要</a:t>
            </a:r>
            <a:r>
              <a:rPr lang="zh-CN" altLang="en-US" dirty="0"/>
              <a:t>做好赛前准备活动，以使身体适应比赛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临</a:t>
            </a:r>
            <a:r>
              <a:rPr lang="zh-CN" altLang="en-US" dirty="0"/>
              <a:t>赛前，不要吃得过饱或喝过多水；临赛前半小时，可吃些巧克力增加热量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比赛</a:t>
            </a:r>
            <a:r>
              <a:rPr lang="zh-CN" altLang="en-US" dirty="0"/>
              <a:t>结束后，不要立即停下来休息，要坚持做好放松活动，以使心脏恢复平静</a:t>
            </a:r>
            <a:r>
              <a:rPr lang="zh-CN" altLang="en-US" dirty="0" smtClean="0"/>
              <a:t>。也不要</a:t>
            </a:r>
            <a:r>
              <a:rPr lang="zh-CN" altLang="en-US" dirty="0"/>
              <a:t>马上大量饮水、吃冷饮，不要立即洗冷水澡。</a:t>
            </a:r>
          </a:p>
        </p:txBody>
      </p:sp>
    </p:spTree>
    <p:extLst>
      <p:ext uri="{BB962C8B-B14F-4D97-AF65-F5344CB8AC3E}">
        <p14:creationId xmlns:p14="http://schemas.microsoft.com/office/powerpoint/2010/main" val="66006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732240" y="4659982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户外活动注意事项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00192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2195736" y="1779662"/>
            <a:ext cx="5112567" cy="7183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699792" y="1779662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/>
              <a:t>游泳注意</a:t>
            </a:r>
            <a:r>
              <a:rPr lang="zh-CN" altLang="en-US" sz="3600" dirty="0"/>
              <a:t>事项</a:t>
            </a:r>
          </a:p>
        </p:txBody>
      </p:sp>
    </p:spTree>
    <p:extLst>
      <p:ext uri="{BB962C8B-B14F-4D97-AF65-F5344CB8AC3E}">
        <p14:creationId xmlns:p14="http://schemas.microsoft.com/office/powerpoint/2010/main" val="172540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732240" y="4659982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户外活动注意事项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00192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51520" y="195486"/>
            <a:ext cx="6084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</a:rPr>
              <a:t>游泳注意事项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576" b="98599" l="2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573736"/>
            <a:ext cx="2319273" cy="207801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899592" y="1059582"/>
            <a:ext cx="7992888" cy="2664296"/>
            <a:chOff x="678805" y="1791271"/>
            <a:chExt cx="7848872" cy="2376264"/>
          </a:xfrm>
        </p:grpSpPr>
        <p:cxnSp>
          <p:nvCxnSpPr>
            <p:cNvPr id="14" name="MH_Other_1"/>
            <p:cNvCxnSpPr/>
            <p:nvPr>
              <p:custDataLst>
                <p:tags r:id="rId1"/>
              </p:custDataLst>
            </p:nvPr>
          </p:nvCxnSpPr>
          <p:spPr>
            <a:xfrm flipV="1">
              <a:off x="678805" y="3044428"/>
              <a:ext cx="7848872" cy="8336"/>
            </a:xfrm>
            <a:prstGeom prst="line">
              <a:avLst/>
            </a:prstGeom>
            <a:ln w="222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MH_SubTitle_1"/>
            <p:cNvSpPr/>
            <p:nvPr>
              <p:custDataLst>
                <p:tags r:id="rId2"/>
              </p:custDataLst>
            </p:nvPr>
          </p:nvSpPr>
          <p:spPr>
            <a:xfrm>
              <a:off x="1611313" y="2742010"/>
              <a:ext cx="812800" cy="3024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solidFill>
                    <a:srgbClr val="FFFFFF"/>
                  </a:solidFill>
                  <a:latin typeface="Arial Black" panose="020B0A040201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First</a:t>
              </a:r>
              <a:endParaRPr lang="zh-CN" altLang="en-US" dirty="0">
                <a:solidFill>
                  <a:srgbClr val="FFFFFF"/>
                </a:solidFill>
                <a:latin typeface="Arial Black" panose="020B0A0402010202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" name="MH_SubTitle_3"/>
            <p:cNvSpPr/>
            <p:nvPr>
              <p:custDataLst>
                <p:tags r:id="rId3"/>
              </p:custDataLst>
            </p:nvPr>
          </p:nvSpPr>
          <p:spPr>
            <a:xfrm>
              <a:off x="4203700" y="2742010"/>
              <a:ext cx="876300" cy="3024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solidFill>
                    <a:srgbClr val="FFFFFF"/>
                  </a:solidFill>
                  <a:latin typeface="Arial Black" panose="020B0A040201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Third</a:t>
              </a:r>
              <a:endParaRPr lang="zh-CN" altLang="en-US" dirty="0">
                <a:solidFill>
                  <a:srgbClr val="FFFFFF"/>
                </a:solidFill>
                <a:latin typeface="Arial Black" panose="020B0A0402010202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7" name="MH_SubTitle_5"/>
            <p:cNvSpPr/>
            <p:nvPr>
              <p:custDataLst>
                <p:tags r:id="rId4"/>
              </p:custDataLst>
            </p:nvPr>
          </p:nvSpPr>
          <p:spPr>
            <a:xfrm>
              <a:off x="6797675" y="2742010"/>
              <a:ext cx="812800" cy="3024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solidFill>
                    <a:srgbClr val="FFFFFF"/>
                  </a:solidFill>
                  <a:latin typeface="Arial Black" panose="020B0A040201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Fifth</a:t>
              </a:r>
              <a:endParaRPr lang="zh-CN" altLang="en-US" dirty="0">
                <a:solidFill>
                  <a:srgbClr val="FFFFFF"/>
                </a:solidFill>
                <a:latin typeface="Arial Black" panose="020B0A0402010202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8" name="MH_SubTitle_2"/>
            <p:cNvSpPr/>
            <p:nvPr>
              <p:custDataLst>
                <p:tags r:id="rId5"/>
              </p:custDataLst>
            </p:nvPr>
          </p:nvSpPr>
          <p:spPr>
            <a:xfrm>
              <a:off x="2870201" y="3027759"/>
              <a:ext cx="868363" cy="4048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 smtClean="0">
                  <a:solidFill>
                    <a:srgbClr val="FFFFFF"/>
                  </a:solidFill>
                  <a:latin typeface="Arial Black" panose="020B0A040201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Second</a:t>
              </a:r>
              <a:endParaRPr lang="zh-CN" altLang="en-US" sz="1200" dirty="0">
                <a:solidFill>
                  <a:srgbClr val="FFFFFF"/>
                </a:solidFill>
                <a:latin typeface="Arial Black" panose="020B0A0402010202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" name="MH_SubTitle_4"/>
            <p:cNvSpPr/>
            <p:nvPr>
              <p:custDataLst>
                <p:tags r:id="rId6"/>
              </p:custDataLst>
            </p:nvPr>
          </p:nvSpPr>
          <p:spPr>
            <a:xfrm>
              <a:off x="5500687" y="3027759"/>
              <a:ext cx="938757" cy="4048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solidFill>
                    <a:srgbClr val="FFFFFF"/>
                  </a:solidFill>
                  <a:latin typeface="Arial Black" panose="020B0A040201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Forth</a:t>
              </a:r>
              <a:endParaRPr lang="zh-CN" altLang="en-US" dirty="0">
                <a:solidFill>
                  <a:srgbClr val="FFFFFF"/>
                </a:solidFill>
                <a:latin typeface="Arial Black" panose="020B0A0402010202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0" name="MH_Text_1"/>
            <p:cNvSpPr txBox="1"/>
            <p:nvPr>
              <p:custDataLst>
                <p:tags r:id="rId7"/>
              </p:custDataLst>
            </p:nvPr>
          </p:nvSpPr>
          <p:spPr>
            <a:xfrm>
              <a:off x="1133559" y="1791271"/>
              <a:ext cx="1878695" cy="864096"/>
            </a:xfrm>
            <a:prstGeom prst="rect">
              <a:avLst/>
            </a:prstGeom>
            <a:noFill/>
          </p:spPr>
          <p:txBody>
            <a:bodyPr lIns="0" tIns="0" rIns="0" bIns="0" anchor="b">
              <a:noAutofit/>
            </a:bodyPr>
            <a:lstStyle/>
            <a:p>
              <a:pPr algn="ctr">
                <a:lnSpc>
                  <a:spcPct val="130000"/>
                </a:lnSpc>
                <a:buClr>
                  <a:schemeClr val="bg1">
                    <a:lumMod val="75000"/>
                  </a:schemeClr>
                </a:buClr>
                <a:defRPr/>
              </a:pPr>
              <a:r>
                <a:rPr lang="zh-CN" altLang="en-US" sz="1100" dirty="0">
                  <a:latin typeface="+mn-ea"/>
                </a:rPr>
                <a:t>要经过体格检查。患有心脏病、高血压、肺结核、中耳炎、皮肤病、严重沙眼等以及各种传染病的人不宜游泳。</a:t>
              </a:r>
              <a:endParaRPr lang="en-US" altLang="zh-CN" sz="1100" dirty="0">
                <a:latin typeface="+mn-ea"/>
              </a:endParaRPr>
            </a:p>
          </p:txBody>
        </p:sp>
        <p:sp>
          <p:nvSpPr>
            <p:cNvPr id="21" name="MH_Text_3"/>
            <p:cNvSpPr txBox="1"/>
            <p:nvPr>
              <p:custDataLst>
                <p:tags r:id="rId8"/>
              </p:custDataLst>
            </p:nvPr>
          </p:nvSpPr>
          <p:spPr>
            <a:xfrm>
              <a:off x="3687471" y="1791271"/>
              <a:ext cx="1870362" cy="864096"/>
            </a:xfrm>
            <a:prstGeom prst="rect">
              <a:avLst/>
            </a:prstGeom>
            <a:noFill/>
          </p:spPr>
          <p:txBody>
            <a:bodyPr lIns="0" tIns="0" rIns="0" bIns="0" anchor="b">
              <a:noAutofit/>
            </a:bodyPr>
            <a:lstStyle/>
            <a:p>
              <a:pPr algn="ctr">
                <a:lnSpc>
                  <a:spcPct val="130000"/>
                </a:lnSpc>
                <a:buClr>
                  <a:schemeClr val="bg1">
                    <a:lumMod val="75000"/>
                  </a:schemeClr>
                </a:buClr>
                <a:defRPr/>
              </a:pPr>
              <a:r>
                <a:rPr lang="zh-CN" altLang="en-US" sz="1100" dirty="0" smtClean="0">
                  <a:latin typeface="+mn-ea"/>
                </a:rPr>
                <a:t>下水</a:t>
              </a:r>
              <a:r>
                <a:rPr lang="zh-CN" altLang="en-US" sz="1100" dirty="0">
                  <a:latin typeface="+mn-ea"/>
                </a:rPr>
                <a:t>前要做准备活动。可以跑跑步、做做操，活动开身体，还应用少量冷水冲洗一下躯干和四肢</a:t>
              </a:r>
              <a:endParaRPr lang="en-US" altLang="zh-CN" sz="1100" dirty="0">
                <a:latin typeface="+mn-ea"/>
              </a:endParaRPr>
            </a:p>
          </p:txBody>
        </p:sp>
        <p:sp>
          <p:nvSpPr>
            <p:cNvPr id="22" name="MH_Text_5"/>
            <p:cNvSpPr txBox="1"/>
            <p:nvPr>
              <p:custDataLst>
                <p:tags r:id="rId9"/>
              </p:custDataLst>
            </p:nvPr>
          </p:nvSpPr>
          <p:spPr>
            <a:xfrm>
              <a:off x="6385892" y="1889845"/>
              <a:ext cx="1709737" cy="765522"/>
            </a:xfrm>
            <a:prstGeom prst="rect">
              <a:avLst/>
            </a:prstGeom>
            <a:noFill/>
          </p:spPr>
          <p:txBody>
            <a:bodyPr lIns="0" tIns="0" rIns="0" bIns="0" anchor="b">
              <a:noAutofit/>
            </a:bodyPr>
            <a:lstStyle/>
            <a:p>
              <a:pPr algn="ctr">
                <a:lnSpc>
                  <a:spcPct val="130000"/>
                </a:lnSpc>
                <a:buClr>
                  <a:schemeClr val="bg1">
                    <a:lumMod val="75000"/>
                  </a:schemeClr>
                </a:buClr>
                <a:defRPr/>
              </a:pPr>
              <a:r>
                <a:rPr lang="zh-CN" altLang="en-US" sz="1400" dirty="0" smtClean="0">
                  <a:latin typeface="+mn-ea"/>
                </a:rPr>
                <a:t>游泳</a:t>
              </a:r>
              <a:r>
                <a:rPr lang="zh-CN" altLang="en-US" sz="1400" dirty="0">
                  <a:latin typeface="+mn-ea"/>
                </a:rPr>
                <a:t>时间不要太长，注意休息。</a:t>
              </a:r>
              <a:endParaRPr lang="en-US" altLang="zh-CN" sz="1400" dirty="0">
                <a:latin typeface="+mn-ea"/>
              </a:endParaRPr>
            </a:p>
          </p:txBody>
        </p:sp>
        <p:sp>
          <p:nvSpPr>
            <p:cNvPr id="23" name="MH_Text_2"/>
            <p:cNvSpPr txBox="1"/>
            <p:nvPr>
              <p:custDataLst>
                <p:tags r:id="rId10"/>
              </p:custDataLst>
            </p:nvPr>
          </p:nvSpPr>
          <p:spPr>
            <a:xfrm>
              <a:off x="2504595" y="3546029"/>
              <a:ext cx="1709738" cy="621506"/>
            </a:xfrm>
            <a:prstGeom prst="rect">
              <a:avLst/>
            </a:prstGeom>
            <a:noFill/>
          </p:spPr>
          <p:txBody>
            <a:bodyPr lIns="0" tIns="0" rIns="0" bIns="0">
              <a:normAutofit fontScale="92500"/>
            </a:bodyPr>
            <a:lstStyle/>
            <a:p>
              <a:pPr algn="ctr">
                <a:lnSpc>
                  <a:spcPct val="130000"/>
                </a:lnSpc>
                <a:buClr>
                  <a:schemeClr val="bg1">
                    <a:lumMod val="75000"/>
                  </a:schemeClr>
                </a:buClr>
                <a:defRPr/>
              </a:pPr>
              <a:r>
                <a:rPr lang="zh-CN" altLang="en-US" sz="1400" dirty="0" smtClean="0">
                  <a:latin typeface="+mn-ea"/>
                </a:rPr>
                <a:t>要</a:t>
              </a:r>
              <a:r>
                <a:rPr lang="zh-CN" altLang="en-US" sz="1400" dirty="0">
                  <a:latin typeface="+mn-ea"/>
                </a:rPr>
                <a:t>慎重选择游泳场所，不要到江河湖海去游泳。</a:t>
              </a:r>
              <a:endParaRPr lang="en-US" altLang="zh-CN" sz="1400" dirty="0">
                <a:latin typeface="+mn-ea"/>
                <a:ea typeface="+mn-ea"/>
              </a:endParaRPr>
            </a:p>
          </p:txBody>
        </p:sp>
        <p:sp>
          <p:nvSpPr>
            <p:cNvPr id="24" name="MH_Text_4"/>
            <p:cNvSpPr txBox="1"/>
            <p:nvPr>
              <p:custDataLst>
                <p:tags r:id="rId11"/>
              </p:custDataLst>
            </p:nvPr>
          </p:nvSpPr>
          <p:spPr>
            <a:xfrm>
              <a:off x="5233763" y="3546029"/>
              <a:ext cx="1709738" cy="621506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/>
            <a:p>
              <a:pPr algn="ctr">
                <a:lnSpc>
                  <a:spcPct val="130000"/>
                </a:lnSpc>
                <a:buClr>
                  <a:schemeClr val="bg1">
                    <a:lumMod val="75000"/>
                  </a:schemeClr>
                </a:buClr>
                <a:defRPr/>
              </a:pPr>
              <a:r>
                <a:rPr lang="zh-CN" altLang="en-US" sz="1400" dirty="0" smtClean="0">
                  <a:latin typeface="+mn-ea"/>
                </a:rPr>
                <a:t>要</a:t>
              </a:r>
              <a:r>
                <a:rPr lang="zh-CN" altLang="en-US" sz="1400" dirty="0">
                  <a:latin typeface="+mn-ea"/>
                </a:rPr>
                <a:t>做好安全措施。</a:t>
              </a:r>
              <a:endParaRPr lang="en-US" altLang="zh-CN" sz="1400" dirty="0"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647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732240" y="4659982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户外活动注意事项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00192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2051720" y="1779662"/>
            <a:ext cx="5400600" cy="7183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051720" y="1779662"/>
            <a:ext cx="5328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/>
              <a:t>外出旅游、野营注意</a:t>
            </a:r>
            <a:r>
              <a:rPr lang="zh-CN" altLang="en-US" sz="3600" dirty="0"/>
              <a:t>事项</a:t>
            </a:r>
          </a:p>
        </p:txBody>
      </p:sp>
    </p:spTree>
    <p:extLst>
      <p:ext uri="{BB962C8B-B14F-4D97-AF65-F5344CB8AC3E}">
        <p14:creationId xmlns:p14="http://schemas.microsoft.com/office/powerpoint/2010/main" val="420281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732240" y="4659982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户外活动注意事项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00192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51520" y="195486"/>
            <a:ext cx="6084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</a:rPr>
              <a:t>外出</a:t>
            </a:r>
            <a:r>
              <a:rPr lang="zh-CN" altLang="en-US" sz="2800" b="1" dirty="0" smtClean="0">
                <a:solidFill>
                  <a:srgbClr val="C00000"/>
                </a:solidFill>
              </a:rPr>
              <a:t>旅游、野营注意事项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714" b="94823" l="8545" r="88545">
                        <a14:foregroundMark x1="17818" y1="85559" x2="46182" y2="80926"/>
                        <a14:foregroundMark x1="46727" y1="81471" x2="68364" y2="72752"/>
                        <a14:foregroundMark x1="69091" y1="74114" x2="71455" y2="662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38" t="26833" r="29754" b="11880"/>
          <a:stretch/>
        </p:blipFill>
        <p:spPr>
          <a:xfrm>
            <a:off x="107505" y="2926251"/>
            <a:ext cx="2304256" cy="166172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627784" y="1260505"/>
            <a:ext cx="54726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u"/>
            </a:pPr>
            <a:r>
              <a:rPr lang="zh-CN" altLang="en-US" dirty="0"/>
              <a:t>要带的</a:t>
            </a:r>
            <a:r>
              <a:rPr lang="zh-CN" altLang="en-US" dirty="0" smtClean="0"/>
              <a:t>东西：</a:t>
            </a:r>
            <a:endParaRPr lang="en-US" altLang="zh-CN" dirty="0" smtClean="0"/>
          </a:p>
          <a:p>
            <a:r>
              <a:rPr lang="zh-CN" altLang="en-US" dirty="0" smtClean="0"/>
              <a:t>    充足</a:t>
            </a:r>
            <a:r>
              <a:rPr lang="zh-CN" altLang="en-US" dirty="0"/>
              <a:t>的食品和</a:t>
            </a:r>
            <a:r>
              <a:rPr lang="zh-CN" altLang="en-US" dirty="0" smtClean="0"/>
              <a:t>饮用水；</a:t>
            </a:r>
            <a:r>
              <a:rPr lang="zh-CN" altLang="zh-CN" dirty="0"/>
              <a:t>手电筒和足够的</a:t>
            </a:r>
            <a:r>
              <a:rPr lang="zh-CN" altLang="zh-CN" dirty="0" smtClean="0"/>
              <a:t>电池</a:t>
            </a:r>
            <a:r>
              <a:rPr lang="zh-CN" altLang="en-US" dirty="0" smtClean="0"/>
              <a:t>；</a:t>
            </a:r>
            <a:r>
              <a:rPr lang="zh-CN" altLang="zh-CN" dirty="0"/>
              <a:t>一些常用的治疗感冒、外伤、中暑的</a:t>
            </a:r>
            <a:r>
              <a:rPr lang="zh-CN" altLang="zh-CN" dirty="0" smtClean="0"/>
              <a:t>药品</a:t>
            </a:r>
            <a:endParaRPr lang="en-US" altLang="zh-CN" dirty="0" smtClean="0"/>
          </a:p>
          <a:p>
            <a:pPr marL="285750" indent="-285750">
              <a:buFont typeface="Wingdings" pitchFamily="2" charset="2"/>
              <a:buChar char="u"/>
            </a:pPr>
            <a:r>
              <a:rPr lang="zh-CN" altLang="en-US" dirty="0" smtClean="0"/>
              <a:t>要</a:t>
            </a:r>
            <a:r>
              <a:rPr lang="zh-CN" altLang="en-US" dirty="0"/>
              <a:t>穿适合运动的衣物，穿运动鞋或旅游鞋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285750" indent="-285750">
              <a:buFont typeface="Wingdings" pitchFamily="2" charset="2"/>
              <a:buChar char="u"/>
            </a:pPr>
            <a:r>
              <a:rPr lang="zh-CN" altLang="en-US" dirty="0" smtClean="0"/>
              <a:t>早晨</a:t>
            </a:r>
            <a:r>
              <a:rPr lang="zh-CN" altLang="en-US" dirty="0"/>
              <a:t>夜晚天气较凉，要及时添加衣物注意保暖，防止感冒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285750" indent="-285750">
              <a:buFont typeface="Wingdings" pitchFamily="2" charset="2"/>
              <a:buChar char="u"/>
            </a:pPr>
            <a:r>
              <a:rPr lang="zh-CN" altLang="en-US" dirty="0" smtClean="0"/>
              <a:t>晚上</a:t>
            </a:r>
            <a:r>
              <a:rPr lang="zh-CN" altLang="en-US" dirty="0"/>
              <a:t>注意充分休息，以保证足够的精力参与活动。</a:t>
            </a:r>
          </a:p>
        </p:txBody>
      </p:sp>
    </p:spTree>
    <p:extLst>
      <p:ext uri="{BB962C8B-B14F-4D97-AF65-F5344CB8AC3E}">
        <p14:creationId xmlns:p14="http://schemas.microsoft.com/office/powerpoint/2010/main" val="214255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732240" y="4659982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户外活动注意事项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00192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2195736" y="1779662"/>
            <a:ext cx="5112567" cy="7183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699792" y="1779662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/>
              <a:t>夏季运动注意</a:t>
            </a:r>
            <a:r>
              <a:rPr lang="zh-CN" altLang="en-US" sz="3600" dirty="0"/>
              <a:t>事项</a:t>
            </a:r>
          </a:p>
        </p:txBody>
      </p:sp>
    </p:spTree>
    <p:extLst>
      <p:ext uri="{BB962C8B-B14F-4D97-AF65-F5344CB8AC3E}">
        <p14:creationId xmlns:p14="http://schemas.microsoft.com/office/powerpoint/2010/main" val="394730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51520" y="4587974"/>
            <a:ext cx="8784976" cy="472118"/>
            <a:chOff x="251520" y="4587974"/>
            <a:chExt cx="8784976" cy="47211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51520" y="4587974"/>
              <a:ext cx="87849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732240" y="4659982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户外活动注意事项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00192" y="4659982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51520" y="195486"/>
            <a:ext cx="6084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</a:rPr>
              <a:t>夏季运动注意事项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55576" y="1154650"/>
            <a:ext cx="7596189" cy="2837260"/>
            <a:chOff x="800100" y="1653778"/>
            <a:chExt cx="7596189" cy="2837260"/>
          </a:xfrm>
        </p:grpSpPr>
        <p:sp>
          <p:nvSpPr>
            <p:cNvPr id="14" name="MH_SubTitle_1"/>
            <p:cNvSpPr/>
            <p:nvPr>
              <p:custDataLst>
                <p:tags r:id="rId1"/>
              </p:custDataLst>
            </p:nvPr>
          </p:nvSpPr>
          <p:spPr>
            <a:xfrm>
              <a:off x="1800225" y="1653778"/>
              <a:ext cx="642938" cy="4714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kern="0" dirty="0" smtClean="0">
                  <a:solidFill>
                    <a:srgbClr val="FFFFFF"/>
                  </a:solidFill>
                </a:rPr>
                <a:t>02</a:t>
              </a:r>
              <a:endParaRPr lang="zh-CN" altLang="en-US" sz="1600" kern="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MH_Text_1"/>
            <p:cNvSpPr/>
            <p:nvPr>
              <p:custDataLst>
                <p:tags r:id="rId2"/>
              </p:custDataLst>
            </p:nvPr>
          </p:nvSpPr>
          <p:spPr>
            <a:xfrm>
              <a:off x="1860550" y="1828800"/>
              <a:ext cx="1533525" cy="1150144"/>
            </a:xfrm>
            <a:custGeom>
              <a:avLst/>
              <a:gdLst>
                <a:gd name="connsiteX0" fmla="*/ 1103264 w 2180339"/>
                <a:gd name="connsiteY0" fmla="*/ 73 h 2180207"/>
                <a:gd name="connsiteX1" fmla="*/ 2114753 w 2180339"/>
                <a:gd name="connsiteY1" fmla="*/ 717933 h 2180207"/>
                <a:gd name="connsiteX2" fmla="*/ 1728576 w 2180339"/>
                <a:gd name="connsiteY2" fmla="*/ 1973704 h 2180207"/>
                <a:gd name="connsiteX3" fmla="*/ 415058 w 2180339"/>
                <a:gd name="connsiteY3" fmla="*/ 1945997 h 2180207"/>
                <a:gd name="connsiteX4" fmla="*/ 82179 w 2180339"/>
                <a:gd name="connsiteY4" fmla="*/ 675059 h 2180207"/>
                <a:gd name="connsiteX5" fmla="*/ 165557 w 2180339"/>
                <a:gd name="connsiteY5" fmla="*/ 709392 h 2180207"/>
                <a:gd name="connsiteX6" fmla="*/ 470901 w 2180339"/>
                <a:gd name="connsiteY6" fmla="*/ 1875198 h 2180207"/>
                <a:gd name="connsiteX7" fmla="*/ 1675764 w 2180339"/>
                <a:gd name="connsiteY7" fmla="*/ 1900614 h 2180207"/>
                <a:gd name="connsiteX8" fmla="*/ 2029998 w 2180339"/>
                <a:gd name="connsiteY8" fmla="*/ 748721 h 2180207"/>
                <a:gd name="connsiteX9" fmla="*/ 1019053 w 2180339"/>
                <a:gd name="connsiteY9" fmla="*/ 92725 h 2180207"/>
                <a:gd name="connsiteX10" fmla="*/ 1012640 w 2180339"/>
                <a:gd name="connsiteY10" fmla="*/ 2780 h 2180207"/>
                <a:gd name="connsiteX11" fmla="*/ 1103264 w 2180339"/>
                <a:gd name="connsiteY11" fmla="*/ 73 h 218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0339" h="2180207">
                  <a:moveTo>
                    <a:pt x="1103264" y="73"/>
                  </a:moveTo>
                  <a:cubicBezTo>
                    <a:pt x="1553666" y="5280"/>
                    <a:pt x="1958833" y="288693"/>
                    <a:pt x="2114753" y="717933"/>
                  </a:cubicBezTo>
                  <a:cubicBezTo>
                    <a:pt x="2281069" y="1175790"/>
                    <a:pt x="2123424" y="1688418"/>
                    <a:pt x="1728576" y="1973704"/>
                  </a:cubicBezTo>
                  <a:cubicBezTo>
                    <a:pt x="1333726" y="2258991"/>
                    <a:pt x="797525" y="2247680"/>
                    <a:pt x="415058" y="1945997"/>
                  </a:cubicBezTo>
                  <a:cubicBezTo>
                    <a:pt x="32591" y="1644315"/>
                    <a:pt x="-103296" y="1125495"/>
                    <a:pt x="82179" y="675059"/>
                  </a:cubicBezTo>
                  <a:lnTo>
                    <a:pt x="165557" y="709392"/>
                  </a:lnTo>
                  <a:cubicBezTo>
                    <a:pt x="-4574" y="1122568"/>
                    <a:pt x="120071" y="1598470"/>
                    <a:pt x="470901" y="1875198"/>
                  </a:cubicBezTo>
                  <a:cubicBezTo>
                    <a:pt x="821731" y="2151926"/>
                    <a:pt x="1313577" y="2162301"/>
                    <a:pt x="1675764" y="1900614"/>
                  </a:cubicBezTo>
                  <a:cubicBezTo>
                    <a:pt x="2037951" y="1638926"/>
                    <a:pt x="2182555" y="1168704"/>
                    <a:pt x="2029998" y="748721"/>
                  </a:cubicBezTo>
                  <a:cubicBezTo>
                    <a:pt x="1877440" y="328738"/>
                    <a:pt x="1464755" y="60948"/>
                    <a:pt x="1019053" y="92725"/>
                  </a:cubicBezTo>
                  <a:lnTo>
                    <a:pt x="1012640" y="2780"/>
                  </a:lnTo>
                  <a:cubicBezTo>
                    <a:pt x="1043009" y="615"/>
                    <a:pt x="1073237" y="-275"/>
                    <a:pt x="1103264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288000" bIns="0" anchor="ctr">
              <a:normAutofit/>
            </a:bodyPr>
            <a:lstStyle/>
            <a:p>
              <a:pPr algn="just">
                <a:lnSpc>
                  <a:spcPct val="110000"/>
                </a:lnSpc>
                <a:defRPr/>
              </a:pPr>
              <a:r>
                <a:rPr lang="zh-CN" altLang="en-US" sz="1400" kern="0" dirty="0" smtClean="0">
                  <a:solidFill>
                    <a:schemeClr val="tx1"/>
                  </a:solidFill>
                </a:rPr>
                <a:t>      安排</a:t>
              </a:r>
              <a:r>
                <a:rPr lang="zh-CN" altLang="en-US" sz="1400" kern="0" dirty="0">
                  <a:solidFill>
                    <a:schemeClr val="tx1"/>
                  </a:solidFill>
                </a:rPr>
                <a:t>合适时间</a:t>
              </a:r>
              <a:r>
                <a:rPr lang="zh-CN" altLang="en-US" sz="1400" kern="0" dirty="0" smtClean="0">
                  <a:solidFill>
                    <a:schemeClr val="tx1"/>
                  </a:solidFill>
                </a:rPr>
                <a:t>，最好在气温</a:t>
              </a:r>
              <a:r>
                <a:rPr lang="zh-CN" altLang="en-US" sz="1400" kern="0" dirty="0">
                  <a:solidFill>
                    <a:schemeClr val="tx1"/>
                  </a:solidFill>
                </a:rPr>
                <a:t>比较凉爽的时候</a:t>
              </a:r>
              <a:endParaRPr lang="zh-CN" altLang="en-US" sz="1400" kern="0" dirty="0">
                <a:solidFill>
                  <a:schemeClr val="tx1"/>
                </a:solidFill>
              </a:endParaRPr>
            </a:p>
          </p:txBody>
        </p:sp>
        <p:sp>
          <p:nvSpPr>
            <p:cNvPr id="16" name="MH_SubTitle_2"/>
            <p:cNvSpPr/>
            <p:nvPr>
              <p:custDataLst>
                <p:tags r:id="rId3"/>
              </p:custDataLst>
            </p:nvPr>
          </p:nvSpPr>
          <p:spPr>
            <a:xfrm>
              <a:off x="3802064" y="1653778"/>
              <a:ext cx="642937" cy="4714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kern="0" dirty="0" smtClean="0">
                  <a:solidFill>
                    <a:srgbClr val="FFFFFF"/>
                  </a:solidFill>
                </a:rPr>
                <a:t>04</a:t>
              </a:r>
              <a:endParaRPr lang="zh-CN" altLang="en-US" sz="1600" kern="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MH_Text_2"/>
            <p:cNvSpPr/>
            <p:nvPr>
              <p:custDataLst>
                <p:tags r:id="rId4"/>
              </p:custDataLst>
            </p:nvPr>
          </p:nvSpPr>
          <p:spPr>
            <a:xfrm>
              <a:off x="3862389" y="1828800"/>
              <a:ext cx="1531937" cy="1150144"/>
            </a:xfrm>
            <a:custGeom>
              <a:avLst/>
              <a:gdLst>
                <a:gd name="connsiteX0" fmla="*/ 1103264 w 2180339"/>
                <a:gd name="connsiteY0" fmla="*/ 73 h 2180207"/>
                <a:gd name="connsiteX1" fmla="*/ 2114753 w 2180339"/>
                <a:gd name="connsiteY1" fmla="*/ 717933 h 2180207"/>
                <a:gd name="connsiteX2" fmla="*/ 1728576 w 2180339"/>
                <a:gd name="connsiteY2" fmla="*/ 1973704 h 2180207"/>
                <a:gd name="connsiteX3" fmla="*/ 415058 w 2180339"/>
                <a:gd name="connsiteY3" fmla="*/ 1945997 h 2180207"/>
                <a:gd name="connsiteX4" fmla="*/ 82179 w 2180339"/>
                <a:gd name="connsiteY4" fmla="*/ 675059 h 2180207"/>
                <a:gd name="connsiteX5" fmla="*/ 165557 w 2180339"/>
                <a:gd name="connsiteY5" fmla="*/ 709392 h 2180207"/>
                <a:gd name="connsiteX6" fmla="*/ 470901 w 2180339"/>
                <a:gd name="connsiteY6" fmla="*/ 1875198 h 2180207"/>
                <a:gd name="connsiteX7" fmla="*/ 1675764 w 2180339"/>
                <a:gd name="connsiteY7" fmla="*/ 1900614 h 2180207"/>
                <a:gd name="connsiteX8" fmla="*/ 2029998 w 2180339"/>
                <a:gd name="connsiteY8" fmla="*/ 748721 h 2180207"/>
                <a:gd name="connsiteX9" fmla="*/ 1019053 w 2180339"/>
                <a:gd name="connsiteY9" fmla="*/ 92725 h 2180207"/>
                <a:gd name="connsiteX10" fmla="*/ 1012640 w 2180339"/>
                <a:gd name="connsiteY10" fmla="*/ 2780 h 2180207"/>
                <a:gd name="connsiteX11" fmla="*/ 1103264 w 2180339"/>
                <a:gd name="connsiteY11" fmla="*/ 73 h 218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0339" h="2180207">
                  <a:moveTo>
                    <a:pt x="1103264" y="73"/>
                  </a:moveTo>
                  <a:cubicBezTo>
                    <a:pt x="1553666" y="5280"/>
                    <a:pt x="1958833" y="288693"/>
                    <a:pt x="2114753" y="717933"/>
                  </a:cubicBezTo>
                  <a:cubicBezTo>
                    <a:pt x="2281069" y="1175790"/>
                    <a:pt x="2123424" y="1688418"/>
                    <a:pt x="1728576" y="1973704"/>
                  </a:cubicBezTo>
                  <a:cubicBezTo>
                    <a:pt x="1333726" y="2258991"/>
                    <a:pt x="797525" y="2247680"/>
                    <a:pt x="415058" y="1945997"/>
                  </a:cubicBezTo>
                  <a:cubicBezTo>
                    <a:pt x="32591" y="1644315"/>
                    <a:pt x="-103296" y="1125495"/>
                    <a:pt x="82179" y="675059"/>
                  </a:cubicBezTo>
                  <a:lnTo>
                    <a:pt x="165557" y="709392"/>
                  </a:lnTo>
                  <a:cubicBezTo>
                    <a:pt x="-4574" y="1122568"/>
                    <a:pt x="120071" y="1598470"/>
                    <a:pt x="470901" y="1875198"/>
                  </a:cubicBezTo>
                  <a:cubicBezTo>
                    <a:pt x="821731" y="2151926"/>
                    <a:pt x="1313577" y="2162301"/>
                    <a:pt x="1675764" y="1900614"/>
                  </a:cubicBezTo>
                  <a:cubicBezTo>
                    <a:pt x="2037951" y="1638926"/>
                    <a:pt x="2182555" y="1168704"/>
                    <a:pt x="2029998" y="748721"/>
                  </a:cubicBezTo>
                  <a:cubicBezTo>
                    <a:pt x="1877440" y="328738"/>
                    <a:pt x="1464755" y="60948"/>
                    <a:pt x="1019053" y="92725"/>
                  </a:cubicBezTo>
                  <a:lnTo>
                    <a:pt x="1012640" y="2780"/>
                  </a:lnTo>
                  <a:cubicBezTo>
                    <a:pt x="1043009" y="615"/>
                    <a:pt x="1073237" y="-275"/>
                    <a:pt x="1103264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288000" bIns="0" anchor="ctr">
              <a:normAutofit/>
            </a:bodyPr>
            <a:lstStyle/>
            <a:p>
              <a:pPr algn="just">
                <a:lnSpc>
                  <a:spcPct val="110000"/>
                </a:lnSpc>
                <a:defRPr/>
              </a:pPr>
              <a:r>
                <a:rPr lang="zh-CN" altLang="en-US" sz="1200" kern="0" dirty="0" smtClean="0">
                  <a:solidFill>
                    <a:schemeClr val="tx1"/>
                  </a:solidFill>
                  <a:latin typeface="+mn-ea"/>
                </a:rPr>
                <a:t>    控制</a:t>
              </a:r>
              <a:r>
                <a:rPr lang="zh-CN" altLang="en-US" sz="1200" kern="0" dirty="0">
                  <a:solidFill>
                    <a:schemeClr val="tx1"/>
                  </a:solidFill>
                  <a:latin typeface="+mn-ea"/>
                </a:rPr>
                <a:t>节奏，要遵循“热身</a:t>
              </a:r>
              <a:r>
                <a:rPr lang="en-US" altLang="zh-CN" sz="1200" kern="0" dirty="0">
                  <a:solidFill>
                    <a:schemeClr val="tx1"/>
                  </a:solidFill>
                  <a:latin typeface="+mn-ea"/>
                </a:rPr>
                <a:t>—</a:t>
              </a:r>
              <a:r>
                <a:rPr lang="zh-CN" altLang="en-US" sz="1200" kern="0" dirty="0">
                  <a:solidFill>
                    <a:schemeClr val="tx1"/>
                  </a:solidFill>
                  <a:latin typeface="+mn-ea"/>
                </a:rPr>
                <a:t>运动</a:t>
              </a:r>
              <a:r>
                <a:rPr lang="en-US" altLang="zh-CN" sz="1200" kern="0" dirty="0">
                  <a:solidFill>
                    <a:schemeClr val="tx1"/>
                  </a:solidFill>
                  <a:latin typeface="+mn-ea"/>
                </a:rPr>
                <a:t>—</a:t>
              </a:r>
              <a:r>
                <a:rPr lang="zh-CN" altLang="en-US" sz="1200" kern="0" dirty="0">
                  <a:solidFill>
                    <a:schemeClr val="tx1"/>
                  </a:solidFill>
                  <a:latin typeface="+mn-ea"/>
                </a:rPr>
                <a:t>整理”的原则进行。</a:t>
              </a:r>
              <a:endParaRPr lang="zh-CN" altLang="en-US" sz="1200" kern="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8" name="MH_SubTitle_3"/>
            <p:cNvSpPr/>
            <p:nvPr>
              <p:custDataLst>
                <p:tags r:id="rId5"/>
              </p:custDataLst>
            </p:nvPr>
          </p:nvSpPr>
          <p:spPr>
            <a:xfrm>
              <a:off x="5802314" y="1653778"/>
              <a:ext cx="642937" cy="4714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kern="0" dirty="0" smtClean="0">
                  <a:solidFill>
                    <a:srgbClr val="FFFFFF"/>
                  </a:solidFill>
                </a:rPr>
                <a:t>06</a:t>
              </a:r>
              <a:endParaRPr lang="zh-CN" altLang="en-US" sz="1600" kern="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MH_Text_3"/>
            <p:cNvSpPr/>
            <p:nvPr>
              <p:custDataLst>
                <p:tags r:id="rId6"/>
              </p:custDataLst>
            </p:nvPr>
          </p:nvSpPr>
          <p:spPr>
            <a:xfrm>
              <a:off x="5862639" y="1828800"/>
              <a:ext cx="1533525" cy="1150144"/>
            </a:xfrm>
            <a:custGeom>
              <a:avLst/>
              <a:gdLst>
                <a:gd name="connsiteX0" fmla="*/ 1103264 w 2180339"/>
                <a:gd name="connsiteY0" fmla="*/ 73 h 2180207"/>
                <a:gd name="connsiteX1" fmla="*/ 2114753 w 2180339"/>
                <a:gd name="connsiteY1" fmla="*/ 717933 h 2180207"/>
                <a:gd name="connsiteX2" fmla="*/ 1728576 w 2180339"/>
                <a:gd name="connsiteY2" fmla="*/ 1973704 h 2180207"/>
                <a:gd name="connsiteX3" fmla="*/ 415058 w 2180339"/>
                <a:gd name="connsiteY3" fmla="*/ 1945997 h 2180207"/>
                <a:gd name="connsiteX4" fmla="*/ 82179 w 2180339"/>
                <a:gd name="connsiteY4" fmla="*/ 675059 h 2180207"/>
                <a:gd name="connsiteX5" fmla="*/ 165557 w 2180339"/>
                <a:gd name="connsiteY5" fmla="*/ 709392 h 2180207"/>
                <a:gd name="connsiteX6" fmla="*/ 470901 w 2180339"/>
                <a:gd name="connsiteY6" fmla="*/ 1875198 h 2180207"/>
                <a:gd name="connsiteX7" fmla="*/ 1675764 w 2180339"/>
                <a:gd name="connsiteY7" fmla="*/ 1900614 h 2180207"/>
                <a:gd name="connsiteX8" fmla="*/ 2029998 w 2180339"/>
                <a:gd name="connsiteY8" fmla="*/ 748721 h 2180207"/>
                <a:gd name="connsiteX9" fmla="*/ 1019053 w 2180339"/>
                <a:gd name="connsiteY9" fmla="*/ 92725 h 2180207"/>
                <a:gd name="connsiteX10" fmla="*/ 1012640 w 2180339"/>
                <a:gd name="connsiteY10" fmla="*/ 2780 h 2180207"/>
                <a:gd name="connsiteX11" fmla="*/ 1103264 w 2180339"/>
                <a:gd name="connsiteY11" fmla="*/ 73 h 218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0339" h="2180207">
                  <a:moveTo>
                    <a:pt x="1103264" y="73"/>
                  </a:moveTo>
                  <a:cubicBezTo>
                    <a:pt x="1553666" y="5280"/>
                    <a:pt x="1958833" y="288693"/>
                    <a:pt x="2114753" y="717933"/>
                  </a:cubicBezTo>
                  <a:cubicBezTo>
                    <a:pt x="2281069" y="1175790"/>
                    <a:pt x="2123424" y="1688418"/>
                    <a:pt x="1728576" y="1973704"/>
                  </a:cubicBezTo>
                  <a:cubicBezTo>
                    <a:pt x="1333726" y="2258991"/>
                    <a:pt x="797525" y="2247680"/>
                    <a:pt x="415058" y="1945997"/>
                  </a:cubicBezTo>
                  <a:cubicBezTo>
                    <a:pt x="32591" y="1644315"/>
                    <a:pt x="-103296" y="1125495"/>
                    <a:pt x="82179" y="675059"/>
                  </a:cubicBezTo>
                  <a:lnTo>
                    <a:pt x="165557" y="709392"/>
                  </a:lnTo>
                  <a:cubicBezTo>
                    <a:pt x="-4574" y="1122568"/>
                    <a:pt x="120071" y="1598470"/>
                    <a:pt x="470901" y="1875198"/>
                  </a:cubicBezTo>
                  <a:cubicBezTo>
                    <a:pt x="821731" y="2151926"/>
                    <a:pt x="1313577" y="2162301"/>
                    <a:pt x="1675764" y="1900614"/>
                  </a:cubicBezTo>
                  <a:cubicBezTo>
                    <a:pt x="2037951" y="1638926"/>
                    <a:pt x="2182555" y="1168704"/>
                    <a:pt x="2029998" y="748721"/>
                  </a:cubicBezTo>
                  <a:cubicBezTo>
                    <a:pt x="1877440" y="328738"/>
                    <a:pt x="1464755" y="60948"/>
                    <a:pt x="1019053" y="92725"/>
                  </a:cubicBezTo>
                  <a:lnTo>
                    <a:pt x="1012640" y="2780"/>
                  </a:lnTo>
                  <a:cubicBezTo>
                    <a:pt x="1043009" y="615"/>
                    <a:pt x="1073237" y="-275"/>
                    <a:pt x="1103264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288000" bIns="0" anchor="ctr">
              <a:normAutofit/>
            </a:bodyPr>
            <a:lstStyle/>
            <a:p>
              <a:pPr algn="just">
                <a:lnSpc>
                  <a:spcPct val="130000"/>
                </a:lnSpc>
                <a:defRPr/>
              </a:pPr>
              <a:r>
                <a:rPr lang="zh-CN" altLang="en-US" sz="1500" kern="0" dirty="0" smtClean="0">
                  <a:solidFill>
                    <a:schemeClr val="tx1"/>
                  </a:solidFill>
                </a:rPr>
                <a:t>    及时补充营养，且维持营养均衡</a:t>
              </a:r>
              <a:endParaRPr lang="zh-CN" altLang="en-US" sz="1500" kern="0" dirty="0">
                <a:solidFill>
                  <a:schemeClr val="tx1"/>
                </a:solidFill>
              </a:endParaRPr>
            </a:p>
          </p:txBody>
        </p:sp>
        <p:sp>
          <p:nvSpPr>
            <p:cNvPr id="20" name="MH_SubTitle_4"/>
            <p:cNvSpPr/>
            <p:nvPr>
              <p:custDataLst>
                <p:tags r:id="rId7"/>
              </p:custDataLst>
            </p:nvPr>
          </p:nvSpPr>
          <p:spPr>
            <a:xfrm>
              <a:off x="800100" y="3165873"/>
              <a:ext cx="642938" cy="47267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kern="0" dirty="0" smtClean="0">
                  <a:solidFill>
                    <a:srgbClr val="FFFFFF"/>
                  </a:solidFill>
                  <a:latin typeface="+mn-lt"/>
                  <a:ea typeface="+mn-ea"/>
                </a:rPr>
                <a:t>01</a:t>
              </a:r>
              <a:endParaRPr lang="zh-CN" altLang="en-US" sz="1600" kern="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MH_Text_4"/>
            <p:cNvSpPr/>
            <p:nvPr>
              <p:custDataLst>
                <p:tags r:id="rId8"/>
              </p:custDataLst>
            </p:nvPr>
          </p:nvSpPr>
          <p:spPr>
            <a:xfrm>
              <a:off x="860426" y="3342085"/>
              <a:ext cx="1533525" cy="1148953"/>
            </a:xfrm>
            <a:custGeom>
              <a:avLst/>
              <a:gdLst>
                <a:gd name="connsiteX0" fmla="*/ 1103264 w 2180339"/>
                <a:gd name="connsiteY0" fmla="*/ 73 h 2180207"/>
                <a:gd name="connsiteX1" fmla="*/ 2114753 w 2180339"/>
                <a:gd name="connsiteY1" fmla="*/ 717933 h 2180207"/>
                <a:gd name="connsiteX2" fmla="*/ 1728576 w 2180339"/>
                <a:gd name="connsiteY2" fmla="*/ 1973704 h 2180207"/>
                <a:gd name="connsiteX3" fmla="*/ 415058 w 2180339"/>
                <a:gd name="connsiteY3" fmla="*/ 1945997 h 2180207"/>
                <a:gd name="connsiteX4" fmla="*/ 82179 w 2180339"/>
                <a:gd name="connsiteY4" fmla="*/ 675059 h 2180207"/>
                <a:gd name="connsiteX5" fmla="*/ 165557 w 2180339"/>
                <a:gd name="connsiteY5" fmla="*/ 709392 h 2180207"/>
                <a:gd name="connsiteX6" fmla="*/ 470901 w 2180339"/>
                <a:gd name="connsiteY6" fmla="*/ 1875198 h 2180207"/>
                <a:gd name="connsiteX7" fmla="*/ 1675764 w 2180339"/>
                <a:gd name="connsiteY7" fmla="*/ 1900614 h 2180207"/>
                <a:gd name="connsiteX8" fmla="*/ 2029998 w 2180339"/>
                <a:gd name="connsiteY8" fmla="*/ 748721 h 2180207"/>
                <a:gd name="connsiteX9" fmla="*/ 1019053 w 2180339"/>
                <a:gd name="connsiteY9" fmla="*/ 92725 h 2180207"/>
                <a:gd name="connsiteX10" fmla="*/ 1012640 w 2180339"/>
                <a:gd name="connsiteY10" fmla="*/ 2780 h 2180207"/>
                <a:gd name="connsiteX11" fmla="*/ 1103264 w 2180339"/>
                <a:gd name="connsiteY11" fmla="*/ 73 h 218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0339" h="2180207">
                  <a:moveTo>
                    <a:pt x="1103264" y="73"/>
                  </a:moveTo>
                  <a:cubicBezTo>
                    <a:pt x="1553666" y="5280"/>
                    <a:pt x="1958833" y="288693"/>
                    <a:pt x="2114753" y="717933"/>
                  </a:cubicBezTo>
                  <a:cubicBezTo>
                    <a:pt x="2281069" y="1175790"/>
                    <a:pt x="2123424" y="1688418"/>
                    <a:pt x="1728576" y="1973704"/>
                  </a:cubicBezTo>
                  <a:cubicBezTo>
                    <a:pt x="1333726" y="2258991"/>
                    <a:pt x="797525" y="2247680"/>
                    <a:pt x="415058" y="1945997"/>
                  </a:cubicBezTo>
                  <a:cubicBezTo>
                    <a:pt x="32591" y="1644315"/>
                    <a:pt x="-103296" y="1125495"/>
                    <a:pt x="82179" y="675059"/>
                  </a:cubicBezTo>
                  <a:lnTo>
                    <a:pt x="165557" y="709392"/>
                  </a:lnTo>
                  <a:cubicBezTo>
                    <a:pt x="-4574" y="1122568"/>
                    <a:pt x="120071" y="1598470"/>
                    <a:pt x="470901" y="1875198"/>
                  </a:cubicBezTo>
                  <a:cubicBezTo>
                    <a:pt x="821731" y="2151926"/>
                    <a:pt x="1313577" y="2162301"/>
                    <a:pt x="1675764" y="1900614"/>
                  </a:cubicBezTo>
                  <a:cubicBezTo>
                    <a:pt x="2037951" y="1638926"/>
                    <a:pt x="2182555" y="1168704"/>
                    <a:pt x="2029998" y="748721"/>
                  </a:cubicBezTo>
                  <a:cubicBezTo>
                    <a:pt x="1877440" y="328738"/>
                    <a:pt x="1464755" y="60948"/>
                    <a:pt x="1019053" y="92725"/>
                  </a:cubicBezTo>
                  <a:lnTo>
                    <a:pt x="1012640" y="2780"/>
                  </a:lnTo>
                  <a:cubicBezTo>
                    <a:pt x="1043009" y="615"/>
                    <a:pt x="1073237" y="-275"/>
                    <a:pt x="1103264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288000" bIns="0" anchor="ctr">
              <a:normAutofit/>
            </a:bodyPr>
            <a:lstStyle/>
            <a:p>
              <a:pPr algn="just">
                <a:defRPr/>
              </a:pPr>
              <a:r>
                <a:rPr lang="zh-CN" altLang="en-US" sz="1500" kern="0" dirty="0">
                  <a:solidFill>
                    <a:schemeClr val="tx1"/>
                  </a:solidFill>
                </a:rPr>
                <a:t>选择合适场地，避免阳光直射</a:t>
              </a:r>
              <a:endParaRPr lang="zh-CN" altLang="en-US" sz="1500" kern="0" dirty="0">
                <a:solidFill>
                  <a:schemeClr val="tx1"/>
                </a:solidFill>
              </a:endParaRPr>
            </a:p>
          </p:txBody>
        </p:sp>
        <p:sp>
          <p:nvSpPr>
            <p:cNvPr id="22" name="MH_SubTitle_5"/>
            <p:cNvSpPr/>
            <p:nvPr>
              <p:custDataLst>
                <p:tags r:id="rId9"/>
              </p:custDataLst>
            </p:nvPr>
          </p:nvSpPr>
          <p:spPr>
            <a:xfrm>
              <a:off x="2801939" y="3165873"/>
              <a:ext cx="642937" cy="47267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kern="0" dirty="0" smtClean="0">
                  <a:solidFill>
                    <a:srgbClr val="FFFFFF"/>
                  </a:solidFill>
                </a:rPr>
                <a:t>03</a:t>
              </a:r>
              <a:endParaRPr lang="zh-CN" altLang="en-US" sz="1600" kern="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MH_Text_5"/>
            <p:cNvSpPr/>
            <p:nvPr>
              <p:custDataLst>
                <p:tags r:id="rId10"/>
              </p:custDataLst>
            </p:nvPr>
          </p:nvSpPr>
          <p:spPr>
            <a:xfrm>
              <a:off x="2860675" y="3342085"/>
              <a:ext cx="1533525" cy="1148953"/>
            </a:xfrm>
            <a:custGeom>
              <a:avLst/>
              <a:gdLst>
                <a:gd name="connsiteX0" fmla="*/ 1103264 w 2180339"/>
                <a:gd name="connsiteY0" fmla="*/ 73 h 2180207"/>
                <a:gd name="connsiteX1" fmla="*/ 2114753 w 2180339"/>
                <a:gd name="connsiteY1" fmla="*/ 717933 h 2180207"/>
                <a:gd name="connsiteX2" fmla="*/ 1728576 w 2180339"/>
                <a:gd name="connsiteY2" fmla="*/ 1973704 h 2180207"/>
                <a:gd name="connsiteX3" fmla="*/ 415058 w 2180339"/>
                <a:gd name="connsiteY3" fmla="*/ 1945997 h 2180207"/>
                <a:gd name="connsiteX4" fmla="*/ 82179 w 2180339"/>
                <a:gd name="connsiteY4" fmla="*/ 675059 h 2180207"/>
                <a:gd name="connsiteX5" fmla="*/ 165557 w 2180339"/>
                <a:gd name="connsiteY5" fmla="*/ 709392 h 2180207"/>
                <a:gd name="connsiteX6" fmla="*/ 470901 w 2180339"/>
                <a:gd name="connsiteY6" fmla="*/ 1875198 h 2180207"/>
                <a:gd name="connsiteX7" fmla="*/ 1675764 w 2180339"/>
                <a:gd name="connsiteY7" fmla="*/ 1900614 h 2180207"/>
                <a:gd name="connsiteX8" fmla="*/ 2029998 w 2180339"/>
                <a:gd name="connsiteY8" fmla="*/ 748721 h 2180207"/>
                <a:gd name="connsiteX9" fmla="*/ 1019053 w 2180339"/>
                <a:gd name="connsiteY9" fmla="*/ 92725 h 2180207"/>
                <a:gd name="connsiteX10" fmla="*/ 1012640 w 2180339"/>
                <a:gd name="connsiteY10" fmla="*/ 2780 h 2180207"/>
                <a:gd name="connsiteX11" fmla="*/ 1103264 w 2180339"/>
                <a:gd name="connsiteY11" fmla="*/ 73 h 218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0339" h="2180207">
                  <a:moveTo>
                    <a:pt x="1103264" y="73"/>
                  </a:moveTo>
                  <a:cubicBezTo>
                    <a:pt x="1553666" y="5280"/>
                    <a:pt x="1958833" y="288693"/>
                    <a:pt x="2114753" y="717933"/>
                  </a:cubicBezTo>
                  <a:cubicBezTo>
                    <a:pt x="2281069" y="1175790"/>
                    <a:pt x="2123424" y="1688418"/>
                    <a:pt x="1728576" y="1973704"/>
                  </a:cubicBezTo>
                  <a:cubicBezTo>
                    <a:pt x="1333726" y="2258991"/>
                    <a:pt x="797525" y="2247680"/>
                    <a:pt x="415058" y="1945997"/>
                  </a:cubicBezTo>
                  <a:cubicBezTo>
                    <a:pt x="32591" y="1644315"/>
                    <a:pt x="-103296" y="1125495"/>
                    <a:pt x="82179" y="675059"/>
                  </a:cubicBezTo>
                  <a:lnTo>
                    <a:pt x="165557" y="709392"/>
                  </a:lnTo>
                  <a:cubicBezTo>
                    <a:pt x="-4574" y="1122568"/>
                    <a:pt x="120071" y="1598470"/>
                    <a:pt x="470901" y="1875198"/>
                  </a:cubicBezTo>
                  <a:cubicBezTo>
                    <a:pt x="821731" y="2151926"/>
                    <a:pt x="1313577" y="2162301"/>
                    <a:pt x="1675764" y="1900614"/>
                  </a:cubicBezTo>
                  <a:cubicBezTo>
                    <a:pt x="2037951" y="1638926"/>
                    <a:pt x="2182555" y="1168704"/>
                    <a:pt x="2029998" y="748721"/>
                  </a:cubicBezTo>
                  <a:cubicBezTo>
                    <a:pt x="1877440" y="328738"/>
                    <a:pt x="1464755" y="60948"/>
                    <a:pt x="1019053" y="92725"/>
                  </a:cubicBezTo>
                  <a:lnTo>
                    <a:pt x="1012640" y="2780"/>
                  </a:lnTo>
                  <a:cubicBezTo>
                    <a:pt x="1043009" y="615"/>
                    <a:pt x="1073237" y="-275"/>
                    <a:pt x="1103264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288000" bIns="0" anchor="ctr">
              <a:normAutofit/>
            </a:bodyPr>
            <a:lstStyle/>
            <a:p>
              <a:pPr algn="just">
                <a:lnSpc>
                  <a:spcPct val="110000"/>
                </a:lnSpc>
                <a:defRPr/>
              </a:pPr>
              <a:r>
                <a:rPr lang="zh-CN" altLang="en-US" sz="1400" kern="0" dirty="0" smtClean="0">
                  <a:solidFill>
                    <a:schemeClr val="tx1"/>
                  </a:solidFill>
                </a:rPr>
                <a:t>      科学</a:t>
              </a:r>
              <a:r>
                <a:rPr lang="zh-CN" altLang="en-US" sz="1400" kern="0" dirty="0">
                  <a:solidFill>
                    <a:schemeClr val="tx1"/>
                  </a:solidFill>
                </a:rPr>
                <a:t>补</a:t>
              </a:r>
              <a:r>
                <a:rPr lang="zh-CN" altLang="en-US" sz="1400" kern="0" dirty="0" smtClean="0">
                  <a:solidFill>
                    <a:schemeClr val="tx1"/>
                  </a:solidFill>
                </a:rPr>
                <a:t>水，运动前后都要及时补充水分</a:t>
              </a:r>
              <a:endParaRPr lang="zh-CN" altLang="en-US" sz="1400" kern="0" dirty="0">
                <a:solidFill>
                  <a:schemeClr val="tx1"/>
                </a:solidFill>
              </a:endParaRPr>
            </a:p>
          </p:txBody>
        </p:sp>
        <p:sp>
          <p:nvSpPr>
            <p:cNvPr id="24" name="MH_SubTitle_6"/>
            <p:cNvSpPr/>
            <p:nvPr>
              <p:custDataLst>
                <p:tags r:id="rId11"/>
              </p:custDataLst>
            </p:nvPr>
          </p:nvSpPr>
          <p:spPr>
            <a:xfrm>
              <a:off x="4802189" y="3165873"/>
              <a:ext cx="642937" cy="47267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kern="0" dirty="0" smtClean="0">
                  <a:solidFill>
                    <a:srgbClr val="FFFFFF"/>
                  </a:solidFill>
                </a:rPr>
                <a:t>05</a:t>
              </a:r>
              <a:endParaRPr lang="zh-CN" altLang="en-US" sz="1600" kern="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MH_Text_6"/>
            <p:cNvSpPr/>
            <p:nvPr>
              <p:custDataLst>
                <p:tags r:id="rId12"/>
              </p:custDataLst>
            </p:nvPr>
          </p:nvSpPr>
          <p:spPr>
            <a:xfrm>
              <a:off x="4862514" y="3342085"/>
              <a:ext cx="1531937" cy="1148953"/>
            </a:xfrm>
            <a:custGeom>
              <a:avLst/>
              <a:gdLst>
                <a:gd name="connsiteX0" fmla="*/ 1103264 w 2180339"/>
                <a:gd name="connsiteY0" fmla="*/ 73 h 2180207"/>
                <a:gd name="connsiteX1" fmla="*/ 2114753 w 2180339"/>
                <a:gd name="connsiteY1" fmla="*/ 717933 h 2180207"/>
                <a:gd name="connsiteX2" fmla="*/ 1728576 w 2180339"/>
                <a:gd name="connsiteY2" fmla="*/ 1973704 h 2180207"/>
                <a:gd name="connsiteX3" fmla="*/ 415058 w 2180339"/>
                <a:gd name="connsiteY3" fmla="*/ 1945997 h 2180207"/>
                <a:gd name="connsiteX4" fmla="*/ 82179 w 2180339"/>
                <a:gd name="connsiteY4" fmla="*/ 675059 h 2180207"/>
                <a:gd name="connsiteX5" fmla="*/ 165557 w 2180339"/>
                <a:gd name="connsiteY5" fmla="*/ 709392 h 2180207"/>
                <a:gd name="connsiteX6" fmla="*/ 470901 w 2180339"/>
                <a:gd name="connsiteY6" fmla="*/ 1875198 h 2180207"/>
                <a:gd name="connsiteX7" fmla="*/ 1675764 w 2180339"/>
                <a:gd name="connsiteY7" fmla="*/ 1900614 h 2180207"/>
                <a:gd name="connsiteX8" fmla="*/ 2029998 w 2180339"/>
                <a:gd name="connsiteY8" fmla="*/ 748721 h 2180207"/>
                <a:gd name="connsiteX9" fmla="*/ 1019053 w 2180339"/>
                <a:gd name="connsiteY9" fmla="*/ 92725 h 2180207"/>
                <a:gd name="connsiteX10" fmla="*/ 1012640 w 2180339"/>
                <a:gd name="connsiteY10" fmla="*/ 2780 h 2180207"/>
                <a:gd name="connsiteX11" fmla="*/ 1103264 w 2180339"/>
                <a:gd name="connsiteY11" fmla="*/ 73 h 218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0339" h="2180207">
                  <a:moveTo>
                    <a:pt x="1103264" y="73"/>
                  </a:moveTo>
                  <a:cubicBezTo>
                    <a:pt x="1553666" y="5280"/>
                    <a:pt x="1958833" y="288693"/>
                    <a:pt x="2114753" y="717933"/>
                  </a:cubicBezTo>
                  <a:cubicBezTo>
                    <a:pt x="2281069" y="1175790"/>
                    <a:pt x="2123424" y="1688418"/>
                    <a:pt x="1728576" y="1973704"/>
                  </a:cubicBezTo>
                  <a:cubicBezTo>
                    <a:pt x="1333726" y="2258991"/>
                    <a:pt x="797525" y="2247680"/>
                    <a:pt x="415058" y="1945997"/>
                  </a:cubicBezTo>
                  <a:cubicBezTo>
                    <a:pt x="32591" y="1644315"/>
                    <a:pt x="-103296" y="1125495"/>
                    <a:pt x="82179" y="675059"/>
                  </a:cubicBezTo>
                  <a:lnTo>
                    <a:pt x="165557" y="709392"/>
                  </a:lnTo>
                  <a:cubicBezTo>
                    <a:pt x="-4574" y="1122568"/>
                    <a:pt x="120071" y="1598470"/>
                    <a:pt x="470901" y="1875198"/>
                  </a:cubicBezTo>
                  <a:cubicBezTo>
                    <a:pt x="821731" y="2151926"/>
                    <a:pt x="1313577" y="2162301"/>
                    <a:pt x="1675764" y="1900614"/>
                  </a:cubicBezTo>
                  <a:cubicBezTo>
                    <a:pt x="2037951" y="1638926"/>
                    <a:pt x="2182555" y="1168704"/>
                    <a:pt x="2029998" y="748721"/>
                  </a:cubicBezTo>
                  <a:cubicBezTo>
                    <a:pt x="1877440" y="328738"/>
                    <a:pt x="1464755" y="60948"/>
                    <a:pt x="1019053" y="92725"/>
                  </a:cubicBezTo>
                  <a:lnTo>
                    <a:pt x="1012640" y="2780"/>
                  </a:lnTo>
                  <a:cubicBezTo>
                    <a:pt x="1043009" y="615"/>
                    <a:pt x="1073237" y="-275"/>
                    <a:pt x="1103264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288000" bIns="0" anchor="ctr">
              <a:normAutofit/>
            </a:bodyPr>
            <a:lstStyle/>
            <a:p>
              <a:pPr algn="just">
                <a:lnSpc>
                  <a:spcPct val="110000"/>
                </a:lnSpc>
                <a:defRPr/>
              </a:pPr>
              <a:r>
                <a:rPr lang="zh-CN" altLang="en-US" sz="1500" kern="0" dirty="0" smtClean="0">
                  <a:solidFill>
                    <a:schemeClr val="tx1"/>
                  </a:solidFill>
                </a:rPr>
                <a:t>       衣着</a:t>
              </a:r>
              <a:r>
                <a:rPr lang="zh-CN" altLang="en-US" sz="1500" kern="0" dirty="0">
                  <a:solidFill>
                    <a:schemeClr val="tx1"/>
                  </a:solidFill>
                </a:rPr>
                <a:t>要讲究，以棉织品为</a:t>
              </a:r>
              <a:r>
                <a:rPr lang="zh-CN" altLang="en-US" sz="1500" kern="0" dirty="0" smtClean="0">
                  <a:solidFill>
                    <a:schemeClr val="tx1"/>
                  </a:solidFill>
                </a:rPr>
                <a:t>最好，尽量宽松</a:t>
              </a:r>
              <a:endParaRPr lang="zh-CN" altLang="en-US" sz="1500" kern="0" dirty="0">
                <a:solidFill>
                  <a:schemeClr val="tx1"/>
                </a:solidFill>
              </a:endParaRPr>
            </a:p>
          </p:txBody>
        </p:sp>
        <p:sp>
          <p:nvSpPr>
            <p:cNvPr id="26" name="MH_SubTitle_7"/>
            <p:cNvSpPr/>
            <p:nvPr>
              <p:custDataLst>
                <p:tags r:id="rId13"/>
              </p:custDataLst>
            </p:nvPr>
          </p:nvSpPr>
          <p:spPr>
            <a:xfrm>
              <a:off x="6802439" y="3165873"/>
              <a:ext cx="642937" cy="47267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kern="0" dirty="0" smtClean="0">
                  <a:solidFill>
                    <a:srgbClr val="FFFFFF"/>
                  </a:solidFill>
                </a:rPr>
                <a:t>07</a:t>
              </a:r>
              <a:endParaRPr lang="zh-CN" altLang="en-US" sz="1600" kern="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MH_Text_7"/>
            <p:cNvSpPr/>
            <p:nvPr>
              <p:custDataLst>
                <p:tags r:id="rId14"/>
              </p:custDataLst>
            </p:nvPr>
          </p:nvSpPr>
          <p:spPr>
            <a:xfrm>
              <a:off x="6862764" y="3342085"/>
              <a:ext cx="1533525" cy="1148953"/>
            </a:xfrm>
            <a:custGeom>
              <a:avLst/>
              <a:gdLst>
                <a:gd name="connsiteX0" fmla="*/ 1103264 w 2180339"/>
                <a:gd name="connsiteY0" fmla="*/ 73 h 2180207"/>
                <a:gd name="connsiteX1" fmla="*/ 2114753 w 2180339"/>
                <a:gd name="connsiteY1" fmla="*/ 717933 h 2180207"/>
                <a:gd name="connsiteX2" fmla="*/ 1728576 w 2180339"/>
                <a:gd name="connsiteY2" fmla="*/ 1973704 h 2180207"/>
                <a:gd name="connsiteX3" fmla="*/ 415058 w 2180339"/>
                <a:gd name="connsiteY3" fmla="*/ 1945997 h 2180207"/>
                <a:gd name="connsiteX4" fmla="*/ 82179 w 2180339"/>
                <a:gd name="connsiteY4" fmla="*/ 675059 h 2180207"/>
                <a:gd name="connsiteX5" fmla="*/ 165557 w 2180339"/>
                <a:gd name="connsiteY5" fmla="*/ 709392 h 2180207"/>
                <a:gd name="connsiteX6" fmla="*/ 470901 w 2180339"/>
                <a:gd name="connsiteY6" fmla="*/ 1875198 h 2180207"/>
                <a:gd name="connsiteX7" fmla="*/ 1675764 w 2180339"/>
                <a:gd name="connsiteY7" fmla="*/ 1900614 h 2180207"/>
                <a:gd name="connsiteX8" fmla="*/ 2029998 w 2180339"/>
                <a:gd name="connsiteY8" fmla="*/ 748721 h 2180207"/>
                <a:gd name="connsiteX9" fmla="*/ 1019053 w 2180339"/>
                <a:gd name="connsiteY9" fmla="*/ 92725 h 2180207"/>
                <a:gd name="connsiteX10" fmla="*/ 1012640 w 2180339"/>
                <a:gd name="connsiteY10" fmla="*/ 2780 h 2180207"/>
                <a:gd name="connsiteX11" fmla="*/ 1103264 w 2180339"/>
                <a:gd name="connsiteY11" fmla="*/ 73 h 218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0339" h="2180207">
                  <a:moveTo>
                    <a:pt x="1103264" y="73"/>
                  </a:moveTo>
                  <a:cubicBezTo>
                    <a:pt x="1553666" y="5280"/>
                    <a:pt x="1958833" y="288693"/>
                    <a:pt x="2114753" y="717933"/>
                  </a:cubicBezTo>
                  <a:cubicBezTo>
                    <a:pt x="2281069" y="1175790"/>
                    <a:pt x="2123424" y="1688418"/>
                    <a:pt x="1728576" y="1973704"/>
                  </a:cubicBezTo>
                  <a:cubicBezTo>
                    <a:pt x="1333726" y="2258991"/>
                    <a:pt x="797525" y="2247680"/>
                    <a:pt x="415058" y="1945997"/>
                  </a:cubicBezTo>
                  <a:cubicBezTo>
                    <a:pt x="32591" y="1644315"/>
                    <a:pt x="-103296" y="1125495"/>
                    <a:pt x="82179" y="675059"/>
                  </a:cubicBezTo>
                  <a:lnTo>
                    <a:pt x="165557" y="709392"/>
                  </a:lnTo>
                  <a:cubicBezTo>
                    <a:pt x="-4574" y="1122568"/>
                    <a:pt x="120071" y="1598470"/>
                    <a:pt x="470901" y="1875198"/>
                  </a:cubicBezTo>
                  <a:cubicBezTo>
                    <a:pt x="821731" y="2151926"/>
                    <a:pt x="1313577" y="2162301"/>
                    <a:pt x="1675764" y="1900614"/>
                  </a:cubicBezTo>
                  <a:cubicBezTo>
                    <a:pt x="2037951" y="1638926"/>
                    <a:pt x="2182555" y="1168704"/>
                    <a:pt x="2029998" y="748721"/>
                  </a:cubicBezTo>
                  <a:cubicBezTo>
                    <a:pt x="1877440" y="328738"/>
                    <a:pt x="1464755" y="60948"/>
                    <a:pt x="1019053" y="92725"/>
                  </a:cubicBezTo>
                  <a:lnTo>
                    <a:pt x="1012640" y="2780"/>
                  </a:lnTo>
                  <a:cubicBezTo>
                    <a:pt x="1043009" y="615"/>
                    <a:pt x="1073237" y="-275"/>
                    <a:pt x="1103264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288000" bIns="0" anchor="ctr">
              <a:normAutofit/>
            </a:bodyPr>
            <a:lstStyle/>
            <a:p>
              <a:pPr algn="just">
                <a:lnSpc>
                  <a:spcPct val="110000"/>
                </a:lnSpc>
                <a:defRPr/>
              </a:pPr>
              <a:r>
                <a:rPr lang="zh-CN" altLang="en-US" sz="1500" kern="0" dirty="0" smtClean="0">
                  <a:solidFill>
                    <a:schemeClr val="tx1"/>
                  </a:solidFill>
                </a:rPr>
                <a:t>        洗澡</a:t>
              </a:r>
              <a:r>
                <a:rPr lang="zh-CN" altLang="en-US" sz="1500" kern="0" dirty="0">
                  <a:solidFill>
                    <a:schemeClr val="tx1"/>
                  </a:solidFill>
                </a:rPr>
                <a:t>要</a:t>
              </a:r>
              <a:r>
                <a:rPr lang="zh-CN" altLang="en-US" sz="1500" kern="0" dirty="0" smtClean="0">
                  <a:solidFill>
                    <a:schemeClr val="tx1"/>
                  </a:solidFill>
                </a:rPr>
                <a:t>注意，锻炼后不能立即洗冷水澡</a:t>
              </a:r>
              <a:endParaRPr lang="zh-CN" altLang="en-US" sz="1500" kern="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631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568" y="1707654"/>
            <a:ext cx="8229600" cy="857250"/>
          </a:xfrm>
        </p:spPr>
        <p:txBody>
          <a:bodyPr>
            <a:noAutofit/>
          </a:bodyPr>
          <a:lstStyle/>
          <a:p>
            <a:r>
              <a:rPr lang="en-US" altLang="zh-CN" sz="5400" dirty="0" smtClean="0">
                <a:latin typeface="华文行楷" pitchFamily="2" charset="-122"/>
                <a:ea typeface="华文行楷" pitchFamily="2" charset="-122"/>
              </a:rPr>
              <a:t>The end!</a:t>
            </a:r>
            <a:endParaRPr lang="zh-CN" altLang="en-US" sz="5400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283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55136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55136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55136"/>
  <p:tag name="MH_LIBRARY" val="GRAPHIC"/>
  <p:tag name="MH_TYPE" val="SubTitle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55136"/>
  <p:tag name="MH_LIBRARY" val="GRAPHIC"/>
  <p:tag name="MH_TYPE" val="SubTitle"/>
  <p:tag name="MH_ORDER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55136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55136"/>
  <p:tag name="MH_LIBRARY" val="GRAPHIC"/>
  <p:tag name="MH_TYPE" val="SubTitle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55136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55136"/>
  <p:tag name="MH_LIBRARY" val="GRAPHIC"/>
  <p:tag name="MH_TYPE" val="Text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55136"/>
  <p:tag name="MH_LIBRARY" val="GRAPHIC"/>
  <p:tag name="MH_TYPE" val="Text"/>
  <p:tag name="MH_ORDER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55136"/>
  <p:tag name="MH_LIBRARY" val="GRAPHIC"/>
  <p:tag name="MH_TYPE" val="Text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55136"/>
  <p:tag name="MH_LIBRARY" val="GRAPHIC"/>
  <p:tag name="MH_TYPE" val="Text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Text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Text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SubTitle"/>
  <p:tag name="MH_ORDER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Text"/>
  <p:tag name="MH_ORDER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SubTitle"/>
  <p:tag name="MH_ORDER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Text"/>
  <p:tag name="MH_ORDER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SubTitle"/>
  <p:tag name="MH_ORDER" val="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Text"/>
  <p:tag name="MH_ORDER" val="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SubTitle"/>
  <p:tag name="MH_ORDER" val="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Text"/>
  <p:tag name="MH_ORDER" val="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SubTitle"/>
  <p:tag name="MH_ORDER" val="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7162249"/>
  <p:tag name="MH_LIBRARY" val="GRAPHIC"/>
  <p:tag name="MH_TYPE" val="Text"/>
  <p:tag name="MH_ORDER" val="7"/>
</p:tagLst>
</file>

<file path=ppt/theme/theme1.xml><?xml version="1.0" encoding="utf-8"?>
<a:theme xmlns:a="http://schemas.openxmlformats.org/drawingml/2006/main" name="Office 主题​​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1602</Words>
  <Application>Microsoft Office PowerPoint</Application>
  <PresentationFormat>全屏显示(16:9)</PresentationFormat>
  <Paragraphs>149</Paragraphs>
  <Slides>24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户外活动保安全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The end!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Windows 用户</cp:lastModifiedBy>
  <cp:revision>21</cp:revision>
  <dcterms:created xsi:type="dcterms:W3CDTF">2015-08-16T14:38:11Z</dcterms:created>
  <dcterms:modified xsi:type="dcterms:W3CDTF">2015-08-17T08:33:18Z</dcterms:modified>
</cp:coreProperties>
</file>