
<file path=[Content_Types].xml><?xml version="1.0" encoding="utf-8"?>
<Types xmlns="http://schemas.openxmlformats.org/package/2006/content-types">
  <Default Extension="png" ContentType="image/png"/>
  <Default Extension="2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3" r:id="rId7"/>
    <p:sldId id="265" r:id="rId8"/>
    <p:sldId id="266" r:id="rId9"/>
    <p:sldId id="260" r:id="rId10"/>
    <p:sldId id="261" r:id="rId11"/>
    <p:sldId id="274" r:id="rId12"/>
    <p:sldId id="262" r:id="rId13"/>
    <p:sldId id="267" r:id="rId14"/>
    <p:sldId id="268" r:id="rId15"/>
    <p:sldId id="269" r:id="rId16"/>
    <p:sldId id="270" r:id="rId17"/>
    <p:sldId id="271" r:id="rId18"/>
    <p:sldId id="272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fvfb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" t="188" r="2086" b="-188"/>
          <a:stretch/>
        </p:blipFill>
        <p:spPr bwMode="auto">
          <a:xfrm>
            <a:off x="111604" y="97061"/>
            <a:ext cx="8920792" cy="676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692149" y="2394943"/>
            <a:ext cx="5327651" cy="375928"/>
          </a:xfrm>
          <a:noFill/>
        </p:spPr>
        <p:txBody>
          <a:bodyPr>
            <a:no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  <a:effectLst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692149" y="1127469"/>
            <a:ext cx="5327651" cy="117372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1" kern="1000" baseline="0">
                <a:solidFill>
                  <a:schemeClr val="accent1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 smtClean="0"/>
              <a:t>单击此处添加您的标题文字</a:t>
            </a:r>
            <a:endParaRPr lang="zh-CN" altLang="en-US" dirty="0"/>
          </a:p>
        </p:txBody>
      </p:sp>
      <p:pic>
        <p:nvPicPr>
          <p:cNvPr id="8" name="Picture 2" descr="cfvfbn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136" l="0" r="97667">
                        <a14:foregroundMark x1="44500" y1="14320" x2="20000" y2="33890"/>
                        <a14:foregroundMark x1="69833" y1="16945" x2="49500" y2="0"/>
                        <a14:foregroundMark x1="91000" y1="36038" x2="92000" y2="94033"/>
                        <a14:foregroundMark x1="93833" y1="45346" x2="97667" y2="61575"/>
                        <a14:foregroundMark x1="39167" y1="63484" x2="32000" y2="37232"/>
                        <a14:foregroundMark x1="36500" y1="82339" x2="0" y2="12172"/>
                        <a14:foregroundMark x1="18500" y1="87112" x2="19000" y2="97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316" y="3418231"/>
            <a:ext cx="4925683" cy="343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93535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4967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66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  <a:lvl2pPr>
              <a:defRPr sz="1600"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214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1574007" y="2108201"/>
            <a:ext cx="5995988" cy="1235075"/>
          </a:xfrm>
        </p:spPr>
        <p:txBody>
          <a:bodyPr anchor="b">
            <a:normAutofit/>
          </a:bodyPr>
          <a:lstStyle>
            <a:lvl1pPr algn="ctr">
              <a:defRPr sz="27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3038170" y="3400425"/>
            <a:ext cx="3067663" cy="3574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82631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049867" y="1244602"/>
            <a:ext cx="3810000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889500" y="1244602"/>
            <a:ext cx="3820587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48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7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7" y="2200274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5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5" y="2200274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32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82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561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58443" y="533402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115992" y="1063630"/>
            <a:ext cx="4629150" cy="4873625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58443" y="2133602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76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34644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082125" y="98742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934644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388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68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8" y="365125"/>
            <a:ext cx="886883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2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77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9143999" cy="6858000"/>
            <a:chOff x="0" y="0"/>
            <a:chExt cx="9143999" cy="6858000"/>
          </a:xfrm>
        </p:grpSpPr>
        <p:pic>
          <p:nvPicPr>
            <p:cNvPr id="9" name="Picture 2" descr="cfvfbn"/>
            <p:cNvPicPr>
              <a:picLocks noChangeAspect="1" noChangeArrowheads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2" t="188" r="2086" b="-188"/>
            <a:stretch/>
          </p:blipFill>
          <p:spPr bwMode="auto">
            <a:xfrm>
              <a:off x="111604" y="97061"/>
              <a:ext cx="8920792" cy="67609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 userDrawn="1"/>
          </p:nvSpPr>
          <p:spPr>
            <a:xfrm>
              <a:off x="0" y="0"/>
              <a:ext cx="9143999" cy="6858000"/>
            </a:xfrm>
            <a:prstGeom prst="rect">
              <a:avLst/>
            </a:prstGeom>
            <a:solidFill>
              <a:srgbClr val="FFFFFF">
                <a:alpha val="9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89D98-604B-4DD7-8CE6-CF47629F2C62}" type="datetimeFigureOut">
              <a:rPr lang="zh-CN" altLang="en-US" smtClean="0"/>
              <a:t>2015/7/28 Tuesday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310A2-78D4-4AC9-9B2B-C0D627DBDA0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466725" y="1019176"/>
            <a:ext cx="8215844" cy="521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66726" y="71043"/>
            <a:ext cx="8215844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ea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50000"/>
        <a:buFont typeface="Wingdings" panose="05000000000000000000" pitchFamily="2" charset="2"/>
        <a:buChar char="m"/>
        <a:defRPr lang="zh-CN" altLang="en-US" sz="2400" kern="1200" baseline="0" dirty="0" smtClean="0">
          <a:solidFill>
            <a:schemeClr val="accent1"/>
          </a:solidFill>
          <a:latin typeface="+mn-ea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2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3528" y="6402612"/>
            <a:ext cx="5822830" cy="455388"/>
          </a:xfrm>
        </p:spPr>
        <p:txBody>
          <a:bodyPr/>
          <a:lstStyle/>
          <a:p>
            <a:r>
              <a:rPr lang="zh-CN" altLang="en-US" dirty="0" smtClean="0"/>
              <a:t>深圳励拓软件有限公司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3608" y="1484784"/>
            <a:ext cx="5822830" cy="1028885"/>
          </a:xfrm>
        </p:spPr>
        <p:txBody>
          <a:bodyPr/>
          <a:lstStyle/>
          <a:p>
            <a:r>
              <a:rPr lang="zh-CN" altLang="en-US" sz="7200" dirty="0" smtClean="0">
                <a:latin typeface="华文行楷" pitchFamily="2" charset="-122"/>
                <a:ea typeface="华文行楷" pitchFamily="2" charset="-122"/>
              </a:rPr>
              <a:t>舌尖上的安全</a:t>
            </a:r>
            <a:endParaRPr lang="zh-CN" altLang="en-US" sz="72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332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主要内容一览：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268760"/>
            <a:ext cx="8215844" cy="5214442"/>
          </a:xfrm>
        </p:spPr>
        <p:txBody>
          <a:bodyPr>
            <a:normAutofit/>
          </a:bodyPr>
          <a:lstStyle/>
          <a:p>
            <a:r>
              <a:rPr lang="zh-CN" altLang="en-US" sz="2800" dirty="0" smtClean="0">
                <a:hlinkClick r:id="rId2" action="ppaction://hlinksldjump"/>
              </a:rPr>
              <a:t>饮食卫生习惯</a:t>
            </a:r>
            <a:endParaRPr lang="en-US" altLang="zh-CN" sz="2800" dirty="0" smtClean="0"/>
          </a:p>
          <a:p>
            <a:r>
              <a:rPr lang="zh-CN" altLang="en-US" sz="2800" dirty="0"/>
              <a:t>如何</a:t>
            </a:r>
            <a:r>
              <a:rPr lang="zh-CN" altLang="en-US" sz="2800" dirty="0">
                <a:hlinkClick r:id="rId3" action="ppaction://hlinksldjump"/>
              </a:rPr>
              <a:t>选购</a:t>
            </a:r>
            <a:r>
              <a:rPr lang="zh-CN" altLang="en-US" sz="2800" dirty="0" smtClean="0">
                <a:hlinkClick r:id="rId3" action="ppaction://hlinksldjump"/>
              </a:rPr>
              <a:t>食品</a:t>
            </a:r>
            <a:r>
              <a:rPr lang="zh-CN" altLang="en-US" sz="2800" dirty="0" smtClean="0"/>
              <a:t>？</a:t>
            </a:r>
            <a:endParaRPr lang="en-US" altLang="zh-CN" sz="2800" dirty="0" smtClean="0"/>
          </a:p>
          <a:p>
            <a:r>
              <a:rPr lang="zh-CN" altLang="en-US" sz="2800" dirty="0" smtClean="0">
                <a:hlinkClick r:id="rId4" action="ppaction://hlinksldjump"/>
              </a:rPr>
              <a:t>“食物中毒”</a:t>
            </a:r>
            <a:r>
              <a:rPr lang="zh-CN" altLang="en-US" sz="2800" dirty="0" smtClean="0"/>
              <a:t>模块</a:t>
            </a:r>
            <a:endParaRPr lang="en-US" altLang="zh-CN" sz="2800" dirty="0" smtClean="0"/>
          </a:p>
          <a:p>
            <a:r>
              <a:rPr lang="zh-CN" altLang="en-US" sz="2800" dirty="0"/>
              <a:t>十大</a:t>
            </a:r>
            <a:r>
              <a:rPr lang="zh-CN" altLang="en-US" sz="2800" dirty="0" smtClean="0"/>
              <a:t>类</a:t>
            </a:r>
            <a:r>
              <a:rPr lang="zh-CN" altLang="en-US" sz="2800" dirty="0" smtClean="0">
                <a:hlinkClick r:id="rId5" action="ppaction://hlinksldjump"/>
              </a:rPr>
              <a:t>“垃圾”食品</a:t>
            </a:r>
            <a:r>
              <a:rPr lang="zh-CN" altLang="en-US" sz="2800" dirty="0" smtClean="0"/>
              <a:t>要远离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6247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835696" y="2996952"/>
            <a:ext cx="5995988" cy="1235075"/>
          </a:xfrm>
        </p:spPr>
        <p:txBody>
          <a:bodyPr>
            <a:noAutofit/>
          </a:bodyPr>
          <a:lstStyle/>
          <a:p>
            <a:pPr>
              <a:lnSpc>
                <a:spcPts val="7200"/>
              </a:lnSpc>
            </a:pPr>
            <a:r>
              <a:rPr lang="zh-CN" altLang="en-US" sz="4400" dirty="0" smtClean="0">
                <a:latin typeface="华文行楷" pitchFamily="2" charset="-122"/>
                <a:ea typeface="华文行楷" pitchFamily="2" charset="-122"/>
              </a:rPr>
              <a:t>同学们，我们在日常生活中需要注意培养哪些饮食卫生习惯呢？</a:t>
            </a:r>
            <a:endParaRPr lang="zh-CN" altLang="en-US" sz="44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82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饮食卫生习惯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吃东西之前要洗手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530" y="1700809"/>
            <a:ext cx="4903553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1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饮食卫生习惯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生吃类瓜果要洗净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79"/>
          <a:stretch/>
        </p:blipFill>
        <p:spPr>
          <a:xfrm>
            <a:off x="1927974" y="2060848"/>
            <a:ext cx="5797602" cy="381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1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饮食卫生习惯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不要随便摘吃路边的野果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52847"/>
            <a:ext cx="5970240" cy="433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4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饮食卫生习惯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腐烂变质的东西不能吃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3593">
            <a:off x="611563" y="2651798"/>
            <a:ext cx="3810000" cy="2543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519229"/>
            <a:ext cx="3756939" cy="28083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9966">
            <a:off x="2677929" y="2752117"/>
            <a:ext cx="4152844" cy="311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1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饮食卫生习惯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不</a:t>
            </a:r>
            <a:r>
              <a:rPr lang="zh-CN" altLang="en-US" dirty="0"/>
              <a:t>随意购买和食用街头小摊贩出售的劣质食品和饮料。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7112">
            <a:off x="2695760" y="2139480"/>
            <a:ext cx="4634880" cy="373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饮食卫生习惯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不喝生水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1772816"/>
            <a:ext cx="4704522" cy="35283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1018526">
            <a:off x="6940478" y="2468220"/>
            <a:ext cx="824841" cy="30963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solidFill>
                  <a:srgbClr val="FF0000"/>
                </a:solidFill>
                <a:latin typeface="华文琥珀" pitchFamily="2" charset="-122"/>
                <a:ea typeface="华文琥珀" pitchFamily="2" charset="-122"/>
              </a:rPr>
              <a:t>小心拉肚子哟！</a:t>
            </a:r>
          </a:p>
        </p:txBody>
      </p:sp>
      <p:sp>
        <p:nvSpPr>
          <p:cNvPr id="7" name="右弧形箭头 6">
            <a:hlinkClick r:id="rId3" action="ppaction://hlinksldjump"/>
          </p:cNvPr>
          <p:cNvSpPr/>
          <p:nvPr/>
        </p:nvSpPr>
        <p:spPr>
          <a:xfrm>
            <a:off x="8020051" y="5805264"/>
            <a:ext cx="584397" cy="648072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95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如何选购食品？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6725" y="1196752"/>
            <a:ext cx="8215844" cy="503686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购买</a:t>
            </a:r>
            <a:r>
              <a:rPr lang="zh-CN" altLang="en-US" dirty="0"/>
              <a:t>正规厂家生产的食品，尽量选择信誉度较好的品牌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仔细</a:t>
            </a:r>
            <a:r>
              <a:rPr lang="zh-CN" altLang="en-US" dirty="0"/>
              <a:t>查看</a:t>
            </a:r>
            <a:r>
              <a:rPr lang="zh-CN" altLang="en-US" dirty="0">
                <a:hlinkClick r:id="rId2" action="ppaction://hlinksldjump"/>
              </a:rPr>
              <a:t>商品标签</a:t>
            </a:r>
            <a:r>
              <a:rPr lang="zh-CN" altLang="en-US" dirty="0"/>
              <a:t>，食品标签中必须标注：产品名称、配料表、净含量、厂名、厂址、保质期、产品标准号等信息，不买标签不规范的产品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不</a:t>
            </a:r>
            <a:r>
              <a:rPr lang="zh-CN" altLang="en-US" dirty="0"/>
              <a:t>盲目随从</a:t>
            </a:r>
            <a:r>
              <a:rPr lang="zh-CN" altLang="en-US" dirty="0">
                <a:hlinkClick r:id="rId3" action="ppaction://hlinksldjump"/>
              </a:rPr>
              <a:t>广告</a:t>
            </a:r>
            <a:r>
              <a:rPr lang="zh-CN" altLang="en-US" dirty="0"/>
              <a:t>，广告的宣传并不代表科学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要尽量购买有下列</a:t>
            </a:r>
            <a:r>
              <a:rPr lang="zh-CN" altLang="en-US" dirty="0">
                <a:hlinkClick r:id="rId4" action="ppaction://hlinksldjump"/>
              </a:rPr>
              <a:t>安全标志</a:t>
            </a:r>
            <a:r>
              <a:rPr lang="zh-CN" altLang="en-US" dirty="0"/>
              <a:t>的</a:t>
            </a:r>
            <a:r>
              <a:rPr lang="zh-CN" altLang="en-US" dirty="0" smtClean="0"/>
              <a:t>食品。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838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i="1" dirty="0" smtClean="0">
                <a:latin typeface="隶书" pitchFamily="49" charset="-122"/>
                <a:ea typeface="隶书" pitchFamily="49" charset="-122"/>
              </a:rPr>
              <a:t>商品标签一定要看！</a:t>
            </a:r>
            <a:endParaRPr lang="zh-CN" altLang="en-US" i="1" dirty="0">
              <a:latin typeface="隶书" pitchFamily="49" charset="-122"/>
              <a:ea typeface="隶书" pitchFamily="49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40">
            <a:off x="1531784" y="1242019"/>
            <a:ext cx="6912768" cy="4782348"/>
          </a:xfrm>
        </p:spPr>
      </p:pic>
      <p:sp>
        <p:nvSpPr>
          <p:cNvPr id="5" name="右弧形箭头 4">
            <a:hlinkClick r:id="rId3" action="ppaction://hlinksldjump"/>
          </p:cNvPr>
          <p:cNvSpPr/>
          <p:nvPr/>
        </p:nvSpPr>
        <p:spPr>
          <a:xfrm>
            <a:off x="8244408" y="5877272"/>
            <a:ext cx="504056" cy="648072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38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i="1" dirty="0" smtClean="0">
                <a:latin typeface="隶书" pitchFamily="49" charset="-122"/>
                <a:ea typeface="隶书" pitchFamily="49" charset="-122"/>
              </a:rPr>
              <a:t>广告不一定可信！</a:t>
            </a:r>
            <a:endParaRPr lang="zh-CN" altLang="en-US" i="1" dirty="0">
              <a:latin typeface="隶书" pitchFamily="49" charset="-122"/>
              <a:ea typeface="隶书" pitchFamily="49" charset="-122"/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3889">
            <a:off x="683568" y="1916832"/>
            <a:ext cx="4032448" cy="3024336"/>
          </a:xfrm>
        </p:spPr>
      </p:pic>
      <p:pic>
        <p:nvPicPr>
          <p:cNvPr id="8" name="内容占位符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69628">
            <a:off x="4452754" y="2338801"/>
            <a:ext cx="4029205" cy="3021903"/>
          </a:xfrm>
        </p:spPr>
      </p:pic>
      <p:sp>
        <p:nvSpPr>
          <p:cNvPr id="2" name="右弧形箭头 1">
            <a:hlinkClick r:id="rId4" action="ppaction://hlinksldjump"/>
          </p:cNvPr>
          <p:cNvSpPr/>
          <p:nvPr/>
        </p:nvSpPr>
        <p:spPr>
          <a:xfrm>
            <a:off x="8316416" y="6021288"/>
            <a:ext cx="504056" cy="576064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88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i="1" dirty="0" smtClean="0">
                <a:latin typeface="隶书" pitchFamily="49" charset="-122"/>
                <a:ea typeface="隶书" pitchFamily="49" charset="-122"/>
              </a:rPr>
              <a:t>安全标志要记牢！</a:t>
            </a:r>
            <a:endParaRPr lang="zh-CN" altLang="en-US" i="1" dirty="0">
              <a:latin typeface="隶书" pitchFamily="49" charset="-122"/>
              <a:ea typeface="隶书" pitchFamily="49" charset="-122"/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980728"/>
            <a:ext cx="5328592" cy="5511368"/>
          </a:xfrm>
        </p:spPr>
      </p:pic>
      <p:sp>
        <p:nvSpPr>
          <p:cNvPr id="2" name="右弧形箭头 1">
            <a:hlinkClick r:id="rId3" action="ppaction://hlinksldjump"/>
          </p:cNvPr>
          <p:cNvSpPr/>
          <p:nvPr/>
        </p:nvSpPr>
        <p:spPr>
          <a:xfrm>
            <a:off x="8244408" y="6021288"/>
            <a:ext cx="576064" cy="720080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23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“食物中毒”模块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6725" y="1196752"/>
            <a:ext cx="8215844" cy="503686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怎样预防</a:t>
            </a:r>
            <a:r>
              <a:rPr lang="zh-CN" altLang="en-US" sz="2800" dirty="0" smtClean="0"/>
              <a:t>食物中毒？</a:t>
            </a:r>
            <a:endParaRPr lang="en-US" altLang="zh-CN" sz="2800" dirty="0" smtClean="0"/>
          </a:p>
          <a:p>
            <a:pPr>
              <a:lnSpc>
                <a:spcPct val="150000"/>
              </a:lnSpc>
            </a:pPr>
            <a:r>
              <a:rPr lang="zh-CN" altLang="en-US" sz="2800" dirty="0" smtClean="0"/>
              <a:t>食物中毒有哪些症状呢？</a:t>
            </a:r>
            <a:endParaRPr lang="en-US" altLang="zh-CN" sz="2800" dirty="0" smtClean="0"/>
          </a:p>
          <a:p>
            <a:pPr>
              <a:lnSpc>
                <a:spcPct val="150000"/>
              </a:lnSpc>
            </a:pPr>
            <a:r>
              <a:rPr lang="zh-CN" altLang="en-US" sz="2800" dirty="0" smtClean="0"/>
              <a:t>中毒后无法及时就医时，如何进行急救？</a:t>
            </a:r>
            <a:endParaRPr lang="en-US" altLang="zh-CN" sz="2800" dirty="0" smtClean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028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预防食物中毒“六不吃”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不吃生冷</a:t>
            </a:r>
            <a:r>
              <a:rPr lang="zh-CN" altLang="en-US" dirty="0" smtClean="0"/>
              <a:t>食物；</a:t>
            </a:r>
            <a:endParaRPr lang="en-US" altLang="zh-CN" dirty="0" smtClean="0"/>
          </a:p>
          <a:p>
            <a:r>
              <a:rPr lang="zh-CN" altLang="en-US" dirty="0"/>
              <a:t>不吃不洁瓜果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zh-CN" altLang="en-US" dirty="0"/>
              <a:t>不吃腐败变质食物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zh-CN" altLang="en-US" dirty="0"/>
              <a:t>不吃未经高温加热的饭菜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zh-CN" altLang="en-US" dirty="0"/>
              <a:t>不喝生水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zh-CN" altLang="en-US" dirty="0"/>
              <a:t>不吃零食。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0" y="980728"/>
            <a:ext cx="4667250" cy="37052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87" y="1560421"/>
            <a:ext cx="4395713" cy="3378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16832"/>
            <a:ext cx="4572000" cy="3429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323" y="1448780"/>
            <a:ext cx="4340104" cy="43651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87" y="1872437"/>
            <a:ext cx="3764994" cy="40285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100" y="3282437"/>
            <a:ext cx="4695367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7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如果发生食物中毒，会有哪些症状呢？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潜伏期</a:t>
            </a:r>
            <a:r>
              <a:rPr lang="zh-CN" altLang="en-US" dirty="0"/>
              <a:t>比较短，一般在食用后几分钟到几小时之内发作</a:t>
            </a:r>
          </a:p>
          <a:p>
            <a:r>
              <a:rPr lang="zh-CN" altLang="en-US" dirty="0" smtClean="0"/>
              <a:t>胃肠道</a:t>
            </a:r>
            <a:r>
              <a:rPr lang="zh-CN" altLang="en-US" dirty="0"/>
              <a:t>症状：腹泻、腹痛，有的伴随呕吐、发热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76872"/>
            <a:ext cx="3548554" cy="31683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2" y="2780928"/>
            <a:ext cx="3736274" cy="30243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70696"/>
            <a:ext cx="3532215" cy="32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5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华文行楷" pitchFamily="2" charset="-122"/>
                <a:ea typeface="华文行楷" pitchFamily="2" charset="-122"/>
              </a:rPr>
              <a:t>中毒后无法及时就医时，如何进行急救</a:t>
            </a:r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？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保存</a:t>
            </a:r>
            <a:r>
              <a:rPr lang="zh-CN" altLang="en-US" dirty="0"/>
              <a:t>好剩余食品、呕吐物、排泄物、血和尿等样品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zh-CN" altLang="en-US" dirty="0"/>
              <a:t>催</a:t>
            </a:r>
            <a:r>
              <a:rPr lang="zh-CN" altLang="en-US" dirty="0" smtClean="0"/>
              <a:t>吐；</a:t>
            </a:r>
            <a:endParaRPr lang="en-US" altLang="zh-CN" dirty="0" smtClean="0"/>
          </a:p>
          <a:p>
            <a:r>
              <a:rPr lang="zh-CN" altLang="en-US" dirty="0"/>
              <a:t>导</a:t>
            </a:r>
            <a:r>
              <a:rPr lang="zh-CN" altLang="en-US" dirty="0" smtClean="0"/>
              <a:t>泻；</a:t>
            </a:r>
            <a:endParaRPr lang="en-US" altLang="zh-CN" dirty="0" smtClean="0"/>
          </a:p>
          <a:p>
            <a:r>
              <a:rPr lang="zh-CN" altLang="en-US" dirty="0" smtClean="0"/>
              <a:t>解毒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绿豆甘草汤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107" y="1700808"/>
            <a:ext cx="7016556" cy="49603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916359"/>
            <a:ext cx="4484442" cy="452928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434" y="2228379"/>
            <a:ext cx="4191000" cy="3905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135065"/>
            <a:ext cx="4385229" cy="3526135"/>
          </a:xfrm>
          <a:prstGeom prst="rect">
            <a:avLst/>
          </a:prstGeom>
        </p:spPr>
      </p:pic>
      <p:sp>
        <p:nvSpPr>
          <p:cNvPr id="8" name="右弧形箭头 7">
            <a:hlinkClick r:id="rId6" action="ppaction://hlinksldjump"/>
          </p:cNvPr>
          <p:cNvSpPr/>
          <p:nvPr/>
        </p:nvSpPr>
        <p:spPr>
          <a:xfrm>
            <a:off x="539552" y="5936829"/>
            <a:ext cx="504056" cy="724371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42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6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华文行楷" pitchFamily="2" charset="-122"/>
                <a:ea typeface="华文行楷" pitchFamily="2" charset="-122"/>
              </a:rPr>
              <a:t>十大类“垃圾”食品要</a:t>
            </a:r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远离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/>
              <a:t>1.	</a:t>
            </a:r>
            <a:r>
              <a:rPr lang="zh-CN" altLang="en-US" dirty="0"/>
              <a:t>油炸类食品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/>
              <a:t>2.	</a:t>
            </a:r>
            <a:r>
              <a:rPr lang="zh-CN" altLang="en-US" dirty="0"/>
              <a:t>腌制类食品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354342"/>
            <a:ext cx="3657600" cy="27626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060848"/>
            <a:ext cx="3385946" cy="367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33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华文行楷" pitchFamily="2" charset="-122"/>
                <a:ea typeface="华文行楷" pitchFamily="2" charset="-122"/>
              </a:rPr>
              <a:t>十大类“垃圾”食品要</a:t>
            </a:r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远离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/>
              <a:t>3.	</a:t>
            </a:r>
            <a:r>
              <a:rPr lang="zh-CN" altLang="en-US" dirty="0"/>
              <a:t>加工类肉食品</a:t>
            </a:r>
            <a:r>
              <a:rPr lang="en-US" altLang="zh-CN" dirty="0"/>
              <a:t>(</a:t>
            </a:r>
            <a:r>
              <a:rPr lang="zh-CN" altLang="en-US" dirty="0"/>
              <a:t>肉干、肉松、香肠等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/>
              <a:t>4.	</a:t>
            </a:r>
            <a:r>
              <a:rPr lang="zh-CN" altLang="en-US" dirty="0"/>
              <a:t>汽水、可乐类食品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7" y="2708920"/>
            <a:ext cx="4445000" cy="317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2708920"/>
            <a:ext cx="4268283" cy="317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324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华文行楷" pitchFamily="2" charset="-122"/>
                <a:ea typeface="华文行楷" pitchFamily="2" charset="-122"/>
              </a:rPr>
              <a:t>十大类“垃圾”食品要</a:t>
            </a:r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远离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/>
              <a:t>5.	</a:t>
            </a:r>
            <a:r>
              <a:rPr lang="zh-CN" altLang="en-US" dirty="0"/>
              <a:t>方便类食品</a:t>
            </a:r>
            <a:r>
              <a:rPr lang="en-US" altLang="zh-CN" dirty="0"/>
              <a:t>(</a:t>
            </a:r>
            <a:r>
              <a:rPr lang="zh-CN" altLang="en-US" dirty="0"/>
              <a:t>主要指方便面和膨化食品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/>
              <a:t>6.	</a:t>
            </a:r>
            <a:r>
              <a:rPr lang="zh-CN" altLang="en-US" dirty="0"/>
              <a:t>饼干类食品</a:t>
            </a:r>
            <a:r>
              <a:rPr lang="en-US" altLang="zh-CN" dirty="0"/>
              <a:t>(</a:t>
            </a:r>
            <a:r>
              <a:rPr lang="zh-CN" altLang="en-US" dirty="0"/>
              <a:t>不含低温烘烤和全麦饼干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92896"/>
            <a:ext cx="4104456" cy="35687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696" y="2545274"/>
            <a:ext cx="4133304" cy="354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480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华文行楷" pitchFamily="2" charset="-122"/>
                <a:ea typeface="华文行楷" pitchFamily="2" charset="-122"/>
              </a:rPr>
              <a:t>十大类“垃圾”食品要</a:t>
            </a:r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远离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/>
              <a:t>7.	</a:t>
            </a:r>
            <a:r>
              <a:rPr lang="zh-CN" altLang="en-US" dirty="0"/>
              <a:t>罐头类食品</a:t>
            </a:r>
            <a:r>
              <a:rPr lang="en-US" altLang="zh-CN" dirty="0"/>
              <a:t>(</a:t>
            </a:r>
            <a:r>
              <a:rPr lang="zh-CN" altLang="en-US" dirty="0"/>
              <a:t>包括鱼肉类和水果类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/>
              <a:t>8.	</a:t>
            </a:r>
            <a:r>
              <a:rPr lang="zh-CN" altLang="en-US" dirty="0"/>
              <a:t>话梅蜜饯类食品</a:t>
            </a:r>
            <a:r>
              <a:rPr lang="en-US" altLang="zh-CN" dirty="0"/>
              <a:t>(</a:t>
            </a:r>
            <a:r>
              <a:rPr lang="zh-CN" altLang="en-US" dirty="0"/>
              <a:t>果脯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96344"/>
            <a:ext cx="3899925" cy="29249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015" y="2708920"/>
            <a:ext cx="3822160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70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华文行楷" pitchFamily="2" charset="-122"/>
                <a:ea typeface="华文行楷" pitchFamily="2" charset="-122"/>
              </a:rPr>
              <a:t>十大类“垃圾”食品要</a:t>
            </a:r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远离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/>
              <a:t>9.	</a:t>
            </a:r>
            <a:r>
              <a:rPr lang="zh-CN" altLang="en-US" dirty="0"/>
              <a:t>冷冻甜品类食品</a:t>
            </a:r>
            <a:r>
              <a:rPr lang="en-US" altLang="zh-CN" dirty="0"/>
              <a:t>(</a:t>
            </a:r>
            <a:r>
              <a:rPr lang="zh-CN" altLang="en-US" dirty="0"/>
              <a:t>冰淇淋、冰棒和各种雪糕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/>
              <a:t>10</a:t>
            </a:r>
            <a:r>
              <a:rPr lang="en-US" altLang="zh-CN" dirty="0" smtClean="0"/>
              <a:t>.</a:t>
            </a:r>
            <a:r>
              <a:rPr lang="zh-CN" altLang="en-US" dirty="0" smtClean="0"/>
              <a:t>烧烤</a:t>
            </a:r>
            <a:r>
              <a:rPr lang="zh-CN" altLang="en-US" dirty="0"/>
              <a:t>类食品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098" y="2276872"/>
            <a:ext cx="3923928" cy="305635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76872"/>
            <a:ext cx="4289676" cy="305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75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7"/>
          <p:cNvSpPr>
            <a:spLocks noGrp="1"/>
          </p:cNvSpPr>
          <p:nvPr>
            <p:ph type="subTitle" idx="1"/>
          </p:nvPr>
        </p:nvSpPr>
        <p:spPr>
          <a:xfrm>
            <a:off x="692149" y="2394942"/>
            <a:ext cx="5327651" cy="3194297"/>
          </a:xfrm>
        </p:spPr>
        <p:txBody>
          <a:bodyPr/>
          <a:lstStyle/>
          <a:p>
            <a:r>
              <a:rPr lang="en-US" altLang="zh-CN" sz="3200" dirty="0" smtClean="0">
                <a:latin typeface="隶书" pitchFamily="49" charset="-122"/>
                <a:ea typeface="隶书" pitchFamily="49" charset="-122"/>
              </a:rPr>
              <a:t>1.</a:t>
            </a:r>
            <a:r>
              <a:rPr lang="zh-CN" altLang="en-US" sz="3200" dirty="0" smtClean="0">
                <a:latin typeface="隶书" pitchFamily="49" charset="-122"/>
                <a:ea typeface="隶书" pitchFamily="49" charset="-122"/>
              </a:rPr>
              <a:t>养成良好的饮食卫生习惯</a:t>
            </a:r>
            <a:endParaRPr lang="en-US" altLang="zh-CN" sz="3200" dirty="0" smtClean="0">
              <a:latin typeface="隶书" pitchFamily="49" charset="-122"/>
              <a:ea typeface="隶书" pitchFamily="49" charset="-122"/>
            </a:endParaRPr>
          </a:p>
          <a:p>
            <a:r>
              <a:rPr lang="en-US" altLang="zh-CN" sz="3200" dirty="0" smtClean="0">
                <a:latin typeface="隶书" pitchFamily="49" charset="-122"/>
                <a:ea typeface="隶书" pitchFamily="49" charset="-122"/>
              </a:rPr>
              <a:t>2.</a:t>
            </a:r>
            <a:r>
              <a:rPr lang="zh-CN" altLang="en-US" sz="3200" dirty="0" smtClean="0">
                <a:latin typeface="隶书" pitchFamily="49" charset="-122"/>
                <a:ea typeface="隶书" pitchFamily="49" charset="-122"/>
              </a:rPr>
              <a:t>谨慎选购食品</a:t>
            </a:r>
            <a:endParaRPr lang="en-US" altLang="zh-CN" sz="3200" dirty="0" smtClean="0">
              <a:latin typeface="隶书" pitchFamily="49" charset="-122"/>
              <a:ea typeface="隶书" pitchFamily="49" charset="-122"/>
            </a:endParaRPr>
          </a:p>
          <a:p>
            <a:r>
              <a:rPr lang="en-US" altLang="zh-CN" sz="3200" dirty="0" smtClean="0">
                <a:latin typeface="隶书" pitchFamily="49" charset="-122"/>
                <a:ea typeface="隶书" pitchFamily="49" charset="-122"/>
              </a:rPr>
              <a:t>3.</a:t>
            </a:r>
            <a:r>
              <a:rPr lang="zh-CN" altLang="en-US" sz="3200" dirty="0" smtClean="0">
                <a:latin typeface="隶书" pitchFamily="49" charset="-122"/>
                <a:ea typeface="隶书" pitchFamily="49" charset="-122"/>
              </a:rPr>
              <a:t>食物中毒要提前预防</a:t>
            </a:r>
            <a:endParaRPr lang="en-US" altLang="zh-CN" sz="3200" dirty="0" smtClean="0">
              <a:latin typeface="隶书" pitchFamily="49" charset="-122"/>
              <a:ea typeface="隶书" pitchFamily="49" charset="-122"/>
            </a:endParaRPr>
          </a:p>
          <a:p>
            <a:r>
              <a:rPr lang="en-US" altLang="zh-CN" sz="3200" dirty="0" smtClean="0">
                <a:latin typeface="隶书" pitchFamily="49" charset="-122"/>
                <a:ea typeface="隶书" pitchFamily="49" charset="-122"/>
              </a:rPr>
              <a:t>4.</a:t>
            </a:r>
            <a:r>
              <a:rPr lang="zh-CN" altLang="en-US" sz="3200" dirty="0" smtClean="0">
                <a:latin typeface="隶书" pitchFamily="49" charset="-122"/>
                <a:ea typeface="隶书" pitchFamily="49" charset="-122"/>
              </a:rPr>
              <a:t>垃圾食品要远离</a:t>
            </a:r>
            <a:endParaRPr lang="zh-CN" altLang="en-US" sz="32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395536" y="692696"/>
            <a:ext cx="5327651" cy="888422"/>
          </a:xfrm>
        </p:spPr>
        <p:txBody>
          <a:bodyPr/>
          <a:lstStyle/>
          <a:p>
            <a:r>
              <a:rPr lang="zh-CN" altLang="en-US" sz="4000" dirty="0" smtClean="0"/>
              <a:t>总结：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6484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619672" y="2492896"/>
            <a:ext cx="5995988" cy="1235075"/>
          </a:xfrm>
        </p:spPr>
        <p:txBody>
          <a:bodyPr>
            <a:normAutofit/>
          </a:bodyPr>
          <a:lstStyle/>
          <a:p>
            <a:r>
              <a:rPr lang="zh-CN" altLang="en-US" sz="6600" dirty="0" smtClean="0">
                <a:solidFill>
                  <a:schemeClr val="tx1"/>
                </a:solidFill>
                <a:latin typeface="华文行楷" pitchFamily="2" charset="-122"/>
                <a:ea typeface="华文行楷" pitchFamily="2" charset="-122"/>
              </a:rPr>
              <a:t>谢谢观看</a:t>
            </a:r>
            <a:r>
              <a:rPr lang="en-US" altLang="zh-CN" sz="6600" dirty="0" smtClean="0">
                <a:solidFill>
                  <a:schemeClr val="tx1"/>
                </a:solidFill>
                <a:latin typeface="华文行楷" pitchFamily="2" charset="-122"/>
                <a:ea typeface="华文行楷" pitchFamily="2" charset="-122"/>
              </a:rPr>
              <a:t>~</a:t>
            </a:r>
            <a:endParaRPr lang="zh-CN" altLang="en-US" sz="6600" dirty="0">
              <a:solidFill>
                <a:schemeClr val="tx1"/>
              </a:solidFill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900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000120140530A99PPBG">
  <a:themeElements>
    <a:clrScheme name="自定义 610">
      <a:dk1>
        <a:srgbClr val="4B4D4F"/>
      </a:dk1>
      <a:lt1>
        <a:srgbClr val="FFFFFF"/>
      </a:lt1>
      <a:dk2>
        <a:srgbClr val="3D3F41"/>
      </a:dk2>
      <a:lt2>
        <a:srgbClr val="FFFFFF"/>
      </a:lt2>
      <a:accent1>
        <a:srgbClr val="DC5C31"/>
      </a:accent1>
      <a:accent2>
        <a:srgbClr val="EA9B26"/>
      </a:accent2>
      <a:accent3>
        <a:srgbClr val="D36D8D"/>
      </a:accent3>
      <a:accent4>
        <a:srgbClr val="D46E5A"/>
      </a:accent4>
      <a:accent5>
        <a:srgbClr val="FCCF86"/>
      </a:accent5>
      <a:accent6>
        <a:srgbClr val="AA5ED4"/>
      </a:accent6>
      <a:hlink>
        <a:srgbClr val="00B0F0"/>
      </a:hlink>
      <a:folHlink>
        <a:srgbClr val="AFB2B4"/>
      </a:folHlink>
    </a:clrScheme>
    <a:fontScheme name="自定义 12">
      <a:majorFont>
        <a:latin typeface="Tempus Sans ITC"/>
        <a:ea typeface="幼圆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A000120150608A05PPBG</Template>
  <TotalTime>123</TotalTime>
  <Words>415</Words>
  <Application>Microsoft Office PowerPoint</Application>
  <PresentationFormat>全屏显示(4:3)</PresentationFormat>
  <Paragraphs>69</Paragraphs>
  <Slides>24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A000120140530A99PPBG</vt:lpstr>
      <vt:lpstr>舌尖上的安全</vt:lpstr>
      <vt:lpstr>主要内容一览：</vt:lpstr>
      <vt:lpstr>同学们，我们在日常生活中需要注意培养哪些饮食卫生习惯呢？</vt:lpstr>
      <vt:lpstr>饮食卫生习惯</vt:lpstr>
      <vt:lpstr>饮食卫生习惯</vt:lpstr>
      <vt:lpstr>饮食卫生习惯</vt:lpstr>
      <vt:lpstr>饮食卫生习惯</vt:lpstr>
      <vt:lpstr>饮食卫生习惯</vt:lpstr>
      <vt:lpstr>饮食卫生习惯</vt:lpstr>
      <vt:lpstr>如何选购食品？</vt:lpstr>
      <vt:lpstr>商品标签一定要看！</vt:lpstr>
      <vt:lpstr>广告不一定可信！</vt:lpstr>
      <vt:lpstr>安全标志要记牢！</vt:lpstr>
      <vt:lpstr>“食物中毒”模块</vt:lpstr>
      <vt:lpstr>预防食物中毒“六不吃”</vt:lpstr>
      <vt:lpstr>如果发生食物中毒，会有哪些症状呢？</vt:lpstr>
      <vt:lpstr>中毒后无法及时就医时，如何进行急救？</vt:lpstr>
      <vt:lpstr>十大类“垃圾”食品要远离</vt:lpstr>
      <vt:lpstr>十大类“垃圾”食品要远离</vt:lpstr>
      <vt:lpstr>十大类“垃圾”食品要远离</vt:lpstr>
      <vt:lpstr>十大类“垃圾”食品要远离</vt:lpstr>
      <vt:lpstr>十大类“垃圾”食品要远离</vt:lpstr>
      <vt:lpstr>总结：</vt:lpstr>
      <vt:lpstr>谢谢观看~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Windows 用户</cp:lastModifiedBy>
  <cp:revision>14</cp:revision>
  <dcterms:created xsi:type="dcterms:W3CDTF">2015-07-27T09:55:55Z</dcterms:created>
  <dcterms:modified xsi:type="dcterms:W3CDTF">2015-07-28T10:45:12Z</dcterms:modified>
</cp:coreProperties>
</file>